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1"/>
  </p:sldMasterIdLst>
  <p:notesMasterIdLst>
    <p:notesMasterId r:id="rId31"/>
  </p:notesMasterIdLst>
  <p:handoutMasterIdLst>
    <p:handoutMasterId r:id="rId32"/>
  </p:handoutMasterIdLst>
  <p:sldIdLst>
    <p:sldId id="555" r:id="rId2"/>
    <p:sldId id="626" r:id="rId3"/>
    <p:sldId id="661" r:id="rId4"/>
    <p:sldId id="646" r:id="rId5"/>
    <p:sldId id="629" r:id="rId6"/>
    <p:sldId id="628" r:id="rId7"/>
    <p:sldId id="667" r:id="rId8"/>
    <p:sldId id="669" r:id="rId9"/>
    <p:sldId id="664" r:id="rId10"/>
    <p:sldId id="649" r:id="rId11"/>
    <p:sldId id="650" r:id="rId12"/>
    <p:sldId id="651" r:id="rId13"/>
    <p:sldId id="652" r:id="rId14"/>
    <p:sldId id="653" r:id="rId15"/>
    <p:sldId id="654" r:id="rId16"/>
    <p:sldId id="655" r:id="rId17"/>
    <p:sldId id="656" r:id="rId18"/>
    <p:sldId id="657" r:id="rId19"/>
    <p:sldId id="658" r:id="rId20"/>
    <p:sldId id="659" r:id="rId21"/>
    <p:sldId id="660" r:id="rId22"/>
    <p:sldId id="668" r:id="rId23"/>
    <p:sldId id="666" r:id="rId24"/>
    <p:sldId id="638" r:id="rId25"/>
    <p:sldId id="639" r:id="rId26"/>
    <p:sldId id="640" r:id="rId27"/>
    <p:sldId id="641" r:id="rId28"/>
    <p:sldId id="642" r:id="rId29"/>
    <p:sldId id="643" r:id="rId30"/>
  </p:sldIdLst>
  <p:sldSz cx="9144000" cy="6858000" type="screen4x3"/>
  <p:notesSz cx="6858000" cy="9144000"/>
  <p:custDataLst>
    <p:tags r:id="rId33"/>
  </p:custDataLst>
  <p:defaultTextStyle>
    <a:defPPr>
      <a:defRPr lang="en-GB"/>
    </a:defPPr>
    <a:lvl1pPr algn="l"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2pPr>
    <a:lvl3pPr marL="914400" algn="l"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3pPr>
    <a:lvl4pPr marL="1371600" algn="l"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4pPr>
    <a:lvl5pPr marL="1828800" algn="l"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12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12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12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12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3E14"/>
    <a:srgbClr val="A6D85F"/>
    <a:srgbClr val="615A20"/>
    <a:srgbClr val="FFB300"/>
    <a:srgbClr val="F00F2C"/>
    <a:srgbClr val="8A412B"/>
    <a:srgbClr val="CCDA86"/>
    <a:srgbClr val="531F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370" autoAdjust="0"/>
  </p:normalViewPr>
  <p:slideViewPr>
    <p:cSldViewPr>
      <p:cViewPr varScale="1">
        <p:scale>
          <a:sx n="110" d="100"/>
          <a:sy n="110" d="100"/>
        </p:scale>
        <p:origin x="7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34" charset="-128"/>
                <a:cs typeface="+mn-cs"/>
              </a:defRPr>
            </a:lvl1pPr>
          </a:lstStyle>
          <a:p>
            <a:pPr>
              <a:defRPr/>
            </a:pPr>
            <a:endParaRPr lang="en-US"/>
          </a:p>
        </p:txBody>
      </p:sp>
      <p:sp>
        <p:nvSpPr>
          <p:cNvPr id="2048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Arial" charset="0"/>
                <a:ea typeface="ＭＳ Ｐゴシック" pitchFamily="34" charset="-128"/>
                <a:cs typeface="+mn-cs"/>
              </a:defRPr>
            </a:lvl1pPr>
          </a:lstStyle>
          <a:p>
            <a:pPr>
              <a:defRPr/>
            </a:pPr>
            <a:endParaRPr lang="en-US"/>
          </a:p>
        </p:txBody>
      </p:sp>
      <p:sp>
        <p:nvSpPr>
          <p:cNvPr id="2048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atin typeface="Arial" charset="0"/>
                <a:ea typeface="ＭＳ Ｐゴシック" pitchFamily="34" charset="-128"/>
                <a:cs typeface="+mn-cs"/>
              </a:defRPr>
            </a:lvl1pPr>
          </a:lstStyle>
          <a:p>
            <a:pPr>
              <a:defRPr/>
            </a:pPr>
            <a:endParaRPr lang="en-US"/>
          </a:p>
        </p:txBody>
      </p:sp>
      <p:sp>
        <p:nvSpPr>
          <p:cNvPr id="2048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Arial" charset="0"/>
              </a:defRPr>
            </a:lvl1pPr>
          </a:lstStyle>
          <a:p>
            <a:pPr>
              <a:defRPr/>
            </a:pPr>
            <a:fld id="{01B4BE90-A6E8-594E-BB57-51E68382E46E}" type="slidenum">
              <a:rPr lang="en-GB"/>
              <a:pPr>
                <a:defRPr/>
              </a:pPr>
              <a:t>‹#›</a:t>
            </a:fld>
            <a:endParaRPr lang="en-GB"/>
          </a:p>
        </p:txBody>
      </p:sp>
    </p:spTree>
    <p:extLst>
      <p:ext uri="{BB962C8B-B14F-4D97-AF65-F5344CB8AC3E}">
        <p14:creationId xmlns:p14="http://schemas.microsoft.com/office/powerpoint/2010/main" val="798113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34" charset="-128"/>
                <a:cs typeface="+mn-cs"/>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atin typeface="Arial" charset="0"/>
                <a:ea typeface="ＭＳ Ｐゴシック" pitchFamily="34"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atin typeface="Arial" charset="0"/>
                <a:ea typeface="ＭＳ Ｐゴシック" pitchFamily="34" charset="-128"/>
                <a:cs typeface="+mn-cs"/>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atin typeface="Arial" charset="0"/>
              </a:defRPr>
            </a:lvl1pPr>
          </a:lstStyle>
          <a:p>
            <a:pPr>
              <a:defRPr/>
            </a:pPr>
            <a:fld id="{00FD3F8E-A2F6-F44B-941F-583D629F076D}" type="slidenum">
              <a:rPr lang="en-GB"/>
              <a:pPr>
                <a:defRPr/>
              </a:pPr>
              <a:t>‹#›</a:t>
            </a:fld>
            <a:endParaRPr lang="en-GB"/>
          </a:p>
        </p:txBody>
      </p:sp>
    </p:spTree>
    <p:extLst>
      <p:ext uri="{BB962C8B-B14F-4D97-AF65-F5344CB8AC3E}">
        <p14:creationId xmlns:p14="http://schemas.microsoft.com/office/powerpoint/2010/main" val="16333380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6"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6"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6"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6"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leave this slide up during</a:t>
            </a:r>
            <a:r>
              <a:rPr lang="en-US" baseline="0" dirty="0" smtClean="0"/>
              <a:t> the exercise.</a:t>
            </a:r>
          </a:p>
          <a:p>
            <a:pPr marL="224325" indent="-224325"/>
            <a:endParaRPr lang="en-US" baseline="0" dirty="0" smtClean="0"/>
          </a:p>
          <a:p>
            <a:pPr marL="224325" indent="-224325"/>
            <a:r>
              <a:rPr lang="en-US" baseline="0" dirty="0" smtClean="0"/>
              <a:t>Working in teams is important—it draws people in and gets the energy level in the room way up.  I usually announce 10 minutes for this, and end up giving people 15.  You can adjust this time to fit how quickly or slowly you’ve gone through the material.  You need to plan for a discussion (see the “Identify threats” slide) and also a tool demo and wrap-up.  </a:t>
            </a:r>
          </a:p>
          <a:p>
            <a:pPr marL="224325" indent="-224325">
              <a:buAutoNum type="arabicParenR"/>
            </a:pPr>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a:t>
            </a:fld>
            <a:endParaRPr lang="en-US" dirty="0"/>
          </a:p>
        </p:txBody>
      </p:sp>
    </p:spTree>
    <p:extLst>
      <p:ext uri="{BB962C8B-B14F-4D97-AF65-F5344CB8AC3E}">
        <p14:creationId xmlns:p14="http://schemas.microsoft.com/office/powerpoint/2010/main" val="137916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each</a:t>
            </a:r>
            <a:r>
              <a:rPr lang="en-US" baseline="0" dirty="0" smtClean="0"/>
              <a:t> element of the chart starting with spoofing against external entities I ask “Who found X?”  You may want a printout of the chart handy for your own use for this.</a:t>
            </a:r>
          </a:p>
          <a:p>
            <a:endParaRPr lang="en-US" baseline="0" dirty="0" smtClean="0"/>
          </a:p>
          <a:p>
            <a:r>
              <a:rPr lang="en-US" baseline="0" dirty="0" smtClean="0"/>
              <a:t>I ask whoever pops up to identify the threat, explain it, and its impact, and then how they’d mitigate it.  Plan for 15 minutes here, feel free to cut to no less than 10.</a:t>
            </a:r>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5</a:t>
            </a:fld>
            <a:endParaRPr lang="en-US" dirty="0"/>
          </a:p>
        </p:txBody>
      </p:sp>
    </p:spTree>
    <p:extLst>
      <p:ext uri="{BB962C8B-B14F-4D97-AF65-F5344CB8AC3E}">
        <p14:creationId xmlns:p14="http://schemas.microsoft.com/office/powerpoint/2010/main" val="218304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4325" indent="-224325">
              <a:buAutoNum type="arabicParenR"/>
            </a:pPr>
            <a:r>
              <a:rPr lang="en-US" dirty="0" smtClean="0"/>
              <a:t>I prep a chart like this to help me make sure I consider each element.</a:t>
            </a:r>
          </a:p>
          <a:p>
            <a:pPr marL="224325" indent="-224325">
              <a:buAutoNum type="arabicParenR"/>
            </a:pPr>
            <a:r>
              <a:rPr lang="en-US" dirty="0" smtClean="0"/>
              <a:t>For administrator, I can walk across, looking for S, R</a:t>
            </a:r>
          </a:p>
          <a:p>
            <a:pPr marL="224325" indent="-224325">
              <a:buAutoNum type="arabicParenR"/>
            </a:pPr>
            <a:r>
              <a:rPr lang="en-US" dirty="0" smtClean="0"/>
              <a:t>For admin console,</a:t>
            </a:r>
            <a:r>
              <a:rPr lang="en-US" baseline="0" dirty="0" smtClean="0"/>
              <a:t> I look for STRIDE. (etc)</a:t>
            </a:r>
          </a:p>
          <a:p>
            <a:pPr marL="224325" indent="-224325">
              <a:buAutoNum type="arabicParenR"/>
            </a:pPr>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6</a:t>
            </a:fld>
            <a:endParaRPr lang="en-US" dirty="0"/>
          </a:p>
        </p:txBody>
      </p:sp>
    </p:spTree>
    <p:extLst>
      <p:ext uri="{BB962C8B-B14F-4D97-AF65-F5344CB8AC3E}">
        <p14:creationId xmlns:p14="http://schemas.microsoft.com/office/powerpoint/2010/main" val="51278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24</a:t>
            </a:fld>
            <a:endParaRPr lang="en-US" dirty="0"/>
          </a:p>
        </p:txBody>
      </p:sp>
    </p:spTree>
    <p:extLst>
      <p:ext uri="{BB962C8B-B14F-4D97-AF65-F5344CB8AC3E}">
        <p14:creationId xmlns:p14="http://schemas.microsoft.com/office/powerpoint/2010/main" val="318532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25</a:t>
            </a:fld>
            <a:endParaRPr lang="en-US" dirty="0"/>
          </a:p>
        </p:txBody>
      </p:sp>
    </p:spTree>
    <p:extLst>
      <p:ext uri="{BB962C8B-B14F-4D97-AF65-F5344CB8AC3E}">
        <p14:creationId xmlns:p14="http://schemas.microsoft.com/office/powerpoint/2010/main" val="426852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26</a:t>
            </a:fld>
            <a:endParaRPr lang="en-US" dirty="0"/>
          </a:p>
        </p:txBody>
      </p:sp>
    </p:spTree>
    <p:extLst>
      <p:ext uri="{BB962C8B-B14F-4D97-AF65-F5344CB8AC3E}">
        <p14:creationId xmlns:p14="http://schemas.microsoft.com/office/powerpoint/2010/main" val="125702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27</a:t>
            </a:fld>
            <a:endParaRPr lang="en-US" dirty="0"/>
          </a:p>
        </p:txBody>
      </p:sp>
    </p:spTree>
    <p:extLst>
      <p:ext uri="{BB962C8B-B14F-4D97-AF65-F5344CB8AC3E}">
        <p14:creationId xmlns:p14="http://schemas.microsoft.com/office/powerpoint/2010/main" val="2810971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28</a:t>
            </a:fld>
            <a:endParaRPr lang="en-US" dirty="0"/>
          </a:p>
        </p:txBody>
      </p:sp>
    </p:spTree>
    <p:extLst>
      <p:ext uri="{BB962C8B-B14F-4D97-AF65-F5344CB8AC3E}">
        <p14:creationId xmlns:p14="http://schemas.microsoft.com/office/powerpoint/2010/main" val="19668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0DC65-F45B-41F3-807F-FD6288BCE9C6}" type="slidenum">
              <a:rPr lang="en-US" smtClean="0"/>
              <a:pPr>
                <a:defRPr/>
              </a:pPr>
              <a:t>29</a:t>
            </a:fld>
            <a:endParaRPr lang="en-US" dirty="0"/>
          </a:p>
        </p:txBody>
      </p:sp>
    </p:spTree>
    <p:extLst>
      <p:ext uri="{BB962C8B-B14F-4D97-AF65-F5344CB8AC3E}">
        <p14:creationId xmlns:p14="http://schemas.microsoft.com/office/powerpoint/2010/main" val="3101422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13" descr="electronics_computer_science_whit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56325" y="333375"/>
            <a:ext cx="2720975"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0" name="Rectangle 1026"/>
          <p:cNvSpPr>
            <a:spLocks noGrp="1" noChangeArrowheads="1"/>
          </p:cNvSpPr>
          <p:nvPr>
            <p:ph type="ctrTitle"/>
          </p:nvPr>
        </p:nvSpPr>
        <p:spPr>
          <a:xfrm>
            <a:off x="323850" y="1700213"/>
            <a:ext cx="8496300" cy="4105275"/>
          </a:xfrm>
        </p:spPr>
        <p:txBody>
          <a:bodyPr lIns="91440"/>
          <a:lstStyle>
            <a:lvl1pPr algn="r">
              <a:defRPr sz="7500">
                <a:solidFill>
                  <a:schemeClr val="bg1"/>
                </a:solidFill>
              </a:defRPr>
            </a:lvl1pPr>
          </a:lstStyle>
          <a:p>
            <a:endParaRPr lang="en-GB" dirty="0"/>
          </a:p>
        </p:txBody>
      </p:sp>
      <p:sp>
        <p:nvSpPr>
          <p:cNvPr id="12291" name="Rectangle 1027"/>
          <p:cNvSpPr>
            <a:spLocks noGrp="1" noChangeArrowheads="1"/>
          </p:cNvSpPr>
          <p:nvPr>
            <p:ph type="subTitle" idx="1"/>
          </p:nvPr>
        </p:nvSpPr>
        <p:spPr>
          <a:xfrm>
            <a:off x="-69850" y="7461250"/>
            <a:ext cx="69850" cy="69850"/>
          </a:xfrm>
        </p:spPr>
        <p:txBody>
          <a:bodyPr lIns="91440"/>
          <a:lstStyle>
            <a:lvl1pPr marL="0" indent="0" algn="ctr">
              <a:buFontTx/>
              <a:buNone/>
              <a:defRPr/>
            </a:lvl1pPr>
          </a:lstStyle>
          <a:p>
            <a:r>
              <a:rPr lang="en-GB"/>
              <a:t>Click to edit Master subtitle style</a:t>
            </a:r>
          </a:p>
        </p:txBody>
      </p:sp>
    </p:spTree>
    <p:extLst>
      <p:ext uri="{BB962C8B-B14F-4D97-AF65-F5344CB8AC3E}">
        <p14:creationId xmlns:p14="http://schemas.microsoft.com/office/powerpoint/2010/main" val="455799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13F9417A-33F6-0E4E-8161-BE464C155E7B}" type="datetime1">
              <a:rPr lang="en-US" smtClean="0"/>
              <a:t>10/26/2016</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DEA1CE-09B3-9948-A942-CC28D5A5F823}" type="slidenum">
              <a:rPr lang="en-GB"/>
              <a:pPr>
                <a:defRPr/>
              </a:pPr>
              <a:t>‹#›</a:t>
            </a:fld>
            <a:endParaRPr lang="en-GB"/>
          </a:p>
        </p:txBody>
      </p:sp>
    </p:spTree>
    <p:extLst>
      <p:ext uri="{BB962C8B-B14F-4D97-AF65-F5344CB8AC3E}">
        <p14:creationId xmlns:p14="http://schemas.microsoft.com/office/powerpoint/2010/main" val="271884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fourObj">
  <p:cSld name="Titolo e contenuto 4">
    <p:spTree>
      <p:nvGrpSpPr>
        <p:cNvPr id="1" name=""/>
        <p:cNvGrpSpPr/>
        <p:nvPr/>
      </p:nvGrpSpPr>
      <p:grpSpPr>
        <a:xfrm>
          <a:off x="0" y="0"/>
          <a:ext cx="0" cy="0"/>
          <a:chOff x="0" y="0"/>
          <a:chExt cx="0" cy="0"/>
        </a:xfrm>
      </p:grpSpPr>
      <p:sp>
        <p:nvSpPr>
          <p:cNvPr id="2" name="Titolo 1"/>
          <p:cNvSpPr>
            <a:spLocks noGrp="1"/>
          </p:cNvSpPr>
          <p:nvPr>
            <p:ph type="title" sz="quarter"/>
          </p:nvPr>
        </p:nvSpPr>
        <p:spPr>
          <a:xfrm>
            <a:off x="455613" y="207963"/>
            <a:ext cx="8229600" cy="455612"/>
          </a:xfrm>
        </p:spPr>
        <p:txBody>
          <a:bodyPr/>
          <a:lstStyle/>
          <a:p>
            <a:r>
              <a:rPr lang="it-IT" smtClean="0"/>
              <a:t>Fare clic per modificare stile</a:t>
            </a:r>
            <a:endParaRPr lang="en-US"/>
          </a:p>
        </p:txBody>
      </p:sp>
      <p:sp>
        <p:nvSpPr>
          <p:cNvPr id="3" name="Segnaposto contenuto 2"/>
          <p:cNvSpPr>
            <a:spLocks noGrp="1"/>
          </p:cNvSpPr>
          <p:nvPr>
            <p:ph sz="quarter" idx="1"/>
          </p:nvPr>
        </p:nvSpPr>
        <p:spPr>
          <a:xfrm>
            <a:off x="457200" y="914400"/>
            <a:ext cx="4038600" cy="2476500"/>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quarter" idx="2"/>
          </p:nvPr>
        </p:nvSpPr>
        <p:spPr>
          <a:xfrm>
            <a:off x="4648200" y="914400"/>
            <a:ext cx="4038600" cy="2476500"/>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contenuto 4"/>
          <p:cNvSpPr>
            <a:spLocks noGrp="1"/>
          </p:cNvSpPr>
          <p:nvPr>
            <p:ph sz="quarter" idx="3"/>
          </p:nvPr>
        </p:nvSpPr>
        <p:spPr>
          <a:xfrm>
            <a:off x="457200" y="3543300"/>
            <a:ext cx="4038600" cy="2476500"/>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6" name="Segnaposto contenuto 5"/>
          <p:cNvSpPr>
            <a:spLocks noGrp="1"/>
          </p:cNvSpPr>
          <p:nvPr>
            <p:ph sz="quarter" idx="4"/>
          </p:nvPr>
        </p:nvSpPr>
        <p:spPr>
          <a:xfrm>
            <a:off x="4648200" y="3543300"/>
            <a:ext cx="4038600" cy="2476500"/>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Segnaposto numero diapositiva 6"/>
          <p:cNvSpPr>
            <a:spLocks noGrp="1"/>
          </p:cNvSpPr>
          <p:nvPr>
            <p:ph type="sldNum" sz="quarter" idx="10"/>
          </p:nvPr>
        </p:nvSpPr>
        <p:spPr>
          <a:xfrm>
            <a:off x="152400" y="6477000"/>
            <a:ext cx="1981200" cy="304800"/>
          </a:xfrm>
        </p:spPr>
        <p:txBody>
          <a:bodyPr/>
          <a:lstStyle>
            <a:lvl1pPr>
              <a:defRPr/>
            </a:lvl1pPr>
          </a:lstStyle>
          <a:p>
            <a:pPr>
              <a:defRPr/>
            </a:pPr>
            <a:fld id="{6F54A01B-9DC1-F541-BD90-82BC189224A3}" type="slidenum">
              <a:rPr lang="en-US"/>
              <a:pPr>
                <a:defRPr/>
              </a:pPr>
              <a:t>‹#›</a:t>
            </a:fld>
            <a:endParaRPr lang="en-US"/>
          </a:p>
        </p:txBody>
      </p:sp>
    </p:spTree>
    <p:extLst>
      <p:ext uri="{BB962C8B-B14F-4D97-AF65-F5344CB8AC3E}">
        <p14:creationId xmlns:p14="http://schemas.microsoft.com/office/powerpoint/2010/main" val="3913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E5668643-9C86-C548-B522-0A6986DCB2A9}" type="datetime1">
              <a:rPr lang="en-US" smtClean="0"/>
              <a:t>10/26/2016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2F5EA00-024C-4507-B47F-C81905FE6EF6}"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4BB35CA-0EDF-6C4E-9FD3-8E5C93DCD1BA}" type="datetime1">
              <a:rPr lang="en-US" smtClean="0"/>
              <a:t>10/26/2016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D2F5EA00-024C-4507-B47F-C81905FE6EF6}"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908050"/>
            <a:ext cx="8496300" cy="649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323850" y="1700213"/>
            <a:ext cx="84963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Georgia" pitchFamily="18" charset="0"/>
                <a:ea typeface="ＭＳ Ｐゴシック" pitchFamily="34" charset="-128"/>
                <a:cs typeface="+mn-cs"/>
              </a:defRPr>
            </a:lvl1pPr>
          </a:lstStyle>
          <a:p>
            <a:pPr>
              <a:defRPr/>
            </a:pPr>
            <a:fld id="{C934E451-1BD7-F043-A4A6-0126870673C8}" type="datetime1">
              <a:rPr lang="en-US" smtClean="0"/>
              <a:t>10/26/2016</a:t>
            </a:fld>
            <a:endParaRPr lang="en-US"/>
          </a:p>
        </p:txBody>
      </p:sp>
      <p:sp>
        <p:nvSpPr>
          <p:cNvPr id="112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Georgia" pitchFamily="18" charset="0"/>
                <a:ea typeface="ＭＳ Ｐゴシック" pitchFamily="34" charset="-128"/>
                <a:cs typeface="+mn-cs"/>
              </a:defRPr>
            </a:lvl1pPr>
          </a:lstStyle>
          <a:p>
            <a:pPr>
              <a:defRPr/>
            </a:pPr>
            <a:endParaRPr lang="en-US"/>
          </a:p>
        </p:txBody>
      </p:sp>
      <p:sp>
        <p:nvSpPr>
          <p:cNvPr id="11270" name="Rectangle 6"/>
          <p:cNvSpPr>
            <a:spLocks noGrp="1" noChangeArrowheads="1"/>
          </p:cNvSpPr>
          <p:nvPr>
            <p:ph type="sldNum" sz="quarter" idx="4"/>
          </p:nvPr>
        </p:nvSpPr>
        <p:spPr bwMode="auto">
          <a:xfrm>
            <a:off x="6659563" y="6237288"/>
            <a:ext cx="2133600" cy="476250"/>
          </a:xfrm>
          <a:prstGeom prst="rect">
            <a:avLst/>
          </a:prstGeom>
          <a:noFill/>
          <a:ln w="9525">
            <a:noFill/>
            <a:miter lim="800000"/>
            <a:headEnd/>
            <a:tailEnd/>
          </a:ln>
          <a:effectLst/>
        </p:spPr>
        <p:txBody>
          <a:bodyPr vert="horz" wrap="square" lIns="91440" tIns="45720" rIns="0" bIns="45720" numCol="1" anchor="t" anchorCtr="0" compatLnSpc="1">
            <a:prstTxWarp prst="textNoShape">
              <a:avLst/>
            </a:prstTxWarp>
          </a:bodyPr>
          <a:lstStyle>
            <a:lvl1pPr algn="r">
              <a:defRPr sz="1400">
                <a:latin typeface="Georgia" charset="0"/>
              </a:defRPr>
            </a:lvl1pPr>
          </a:lstStyle>
          <a:p>
            <a:pPr>
              <a:defRPr/>
            </a:pPr>
            <a:fld id="{991FB837-9E69-D74D-92C8-EF7B7B3CE391}" type="slidenum">
              <a:rPr lang="en-GB"/>
              <a:pPr>
                <a:defRPr/>
              </a:pPr>
              <a:t>‹#›</a:t>
            </a:fld>
            <a:endParaRPr lang="en-GB"/>
          </a:p>
        </p:txBody>
      </p:sp>
      <p:pic>
        <p:nvPicPr>
          <p:cNvPr id="1031" name="Picture 9" descr="ecs(cybsec)6 copy 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228888" y="28763913"/>
            <a:ext cx="4602162"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11" descr="cybseclogosmall.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9765963" y="28803600"/>
            <a:ext cx="100965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3" name="Picture 10" descr="electronics_computer_science_cmyk.jp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497638" y="188913"/>
            <a:ext cx="2359025" cy="93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7" r:id="rId1"/>
    <p:sldLayoutId id="2147483976" r:id="rId2"/>
    <p:sldLayoutId id="2147483978" r:id="rId3"/>
    <p:sldLayoutId id="2147483980" r:id="rId4"/>
    <p:sldLayoutId id="2147483981" r:id="rId5"/>
  </p:sldLayoutIdLst>
  <p:hf hdr="0" ftr="0"/>
  <p:txStyles>
    <p:titleStyle>
      <a:lvl1pPr algn="l" rtl="0" eaLnBrk="0" fontAlgn="base" hangingPunct="0">
        <a:spcBef>
          <a:spcPct val="0"/>
        </a:spcBef>
        <a:spcAft>
          <a:spcPct val="0"/>
        </a:spcAft>
        <a:defRPr lang="en-GB" sz="3500" b="1" dirty="0">
          <a:solidFill>
            <a:schemeClr val="tx2"/>
          </a:solidFill>
          <a:latin typeface="Georgia" charset="0"/>
          <a:ea typeface="ＭＳ Ｐゴシック" charset="0"/>
          <a:cs typeface="ＭＳ Ｐゴシック" charset="0"/>
        </a:defRPr>
      </a:lvl1pPr>
      <a:lvl2pPr algn="l" rtl="0" eaLnBrk="0" fontAlgn="base" hangingPunct="0">
        <a:spcBef>
          <a:spcPct val="0"/>
        </a:spcBef>
        <a:spcAft>
          <a:spcPct val="0"/>
        </a:spcAft>
        <a:defRPr sz="3500" b="1">
          <a:solidFill>
            <a:schemeClr val="tx2"/>
          </a:solidFill>
          <a:latin typeface="Georgia" pitchFamily="18" charset="0"/>
          <a:ea typeface="ＭＳ Ｐゴシック" charset="0"/>
          <a:cs typeface="ＭＳ Ｐゴシック" charset="0"/>
        </a:defRPr>
      </a:lvl2pPr>
      <a:lvl3pPr algn="l" rtl="0" eaLnBrk="0" fontAlgn="base" hangingPunct="0">
        <a:spcBef>
          <a:spcPct val="0"/>
        </a:spcBef>
        <a:spcAft>
          <a:spcPct val="0"/>
        </a:spcAft>
        <a:defRPr sz="3500" b="1">
          <a:solidFill>
            <a:schemeClr val="tx2"/>
          </a:solidFill>
          <a:latin typeface="Georgia" pitchFamily="18" charset="0"/>
          <a:ea typeface="ＭＳ Ｐゴシック" charset="0"/>
          <a:cs typeface="ＭＳ Ｐゴシック" charset="0"/>
        </a:defRPr>
      </a:lvl3pPr>
      <a:lvl4pPr algn="l" rtl="0" eaLnBrk="0" fontAlgn="base" hangingPunct="0">
        <a:spcBef>
          <a:spcPct val="0"/>
        </a:spcBef>
        <a:spcAft>
          <a:spcPct val="0"/>
        </a:spcAft>
        <a:defRPr sz="3500" b="1">
          <a:solidFill>
            <a:schemeClr val="tx2"/>
          </a:solidFill>
          <a:latin typeface="Georgia" pitchFamily="18" charset="0"/>
          <a:ea typeface="ＭＳ Ｐゴシック" charset="0"/>
          <a:cs typeface="ＭＳ Ｐゴシック" charset="0"/>
        </a:defRPr>
      </a:lvl4pPr>
      <a:lvl5pPr algn="l" rtl="0" eaLnBrk="0" fontAlgn="base" hangingPunct="0">
        <a:spcBef>
          <a:spcPct val="0"/>
        </a:spcBef>
        <a:spcAft>
          <a:spcPct val="0"/>
        </a:spcAft>
        <a:defRPr sz="3500" b="1">
          <a:solidFill>
            <a:schemeClr val="tx2"/>
          </a:solidFill>
          <a:latin typeface="Georgia" pitchFamily="18" charset="0"/>
          <a:ea typeface="ＭＳ Ｐゴシック" charset="0"/>
          <a:cs typeface="ＭＳ Ｐゴシック" charset="0"/>
        </a:defRPr>
      </a:lvl5pPr>
      <a:lvl6pPr marL="457200" algn="l" rtl="0" fontAlgn="base">
        <a:spcBef>
          <a:spcPct val="0"/>
        </a:spcBef>
        <a:spcAft>
          <a:spcPct val="0"/>
        </a:spcAft>
        <a:defRPr sz="3500">
          <a:solidFill>
            <a:schemeClr val="tx2"/>
          </a:solidFill>
          <a:latin typeface="Georgia" pitchFamily="18" charset="0"/>
        </a:defRPr>
      </a:lvl6pPr>
      <a:lvl7pPr marL="914400" algn="l" rtl="0" fontAlgn="base">
        <a:spcBef>
          <a:spcPct val="0"/>
        </a:spcBef>
        <a:spcAft>
          <a:spcPct val="0"/>
        </a:spcAft>
        <a:defRPr sz="3500">
          <a:solidFill>
            <a:schemeClr val="tx2"/>
          </a:solidFill>
          <a:latin typeface="Georgia" pitchFamily="18" charset="0"/>
        </a:defRPr>
      </a:lvl7pPr>
      <a:lvl8pPr marL="1371600" algn="l" rtl="0" fontAlgn="base">
        <a:spcBef>
          <a:spcPct val="0"/>
        </a:spcBef>
        <a:spcAft>
          <a:spcPct val="0"/>
        </a:spcAft>
        <a:defRPr sz="3500">
          <a:solidFill>
            <a:schemeClr val="tx2"/>
          </a:solidFill>
          <a:latin typeface="Georgia" pitchFamily="18" charset="0"/>
        </a:defRPr>
      </a:lvl8pPr>
      <a:lvl9pPr marL="1828800" algn="l" rtl="0" fontAlgn="base">
        <a:spcBef>
          <a:spcPct val="0"/>
        </a:spcBef>
        <a:spcAft>
          <a:spcPct val="0"/>
        </a:spcAft>
        <a:defRPr sz="3500">
          <a:solidFill>
            <a:schemeClr val="tx2"/>
          </a:solidFill>
          <a:latin typeface="Georgia" pitchFamily="18" charset="0"/>
        </a:defRPr>
      </a:lvl9pPr>
    </p:titleStyle>
    <p:bodyStyle>
      <a:lvl1pPr marL="342900" indent="-342900" algn="l" rtl="0" eaLnBrk="0" fontAlgn="base" hangingPunct="0">
        <a:spcBef>
          <a:spcPct val="0"/>
        </a:spcBef>
        <a:spcAft>
          <a:spcPct val="70000"/>
        </a:spcAft>
        <a:buChar char="•"/>
        <a:defRPr sz="2400">
          <a:solidFill>
            <a:schemeClr val="tx1"/>
          </a:solidFill>
          <a:latin typeface="+mn-lt"/>
          <a:ea typeface="ＭＳ Ｐゴシック" charset="0"/>
          <a:cs typeface="ＭＳ Ｐゴシック" charset="0"/>
        </a:defRPr>
      </a:lvl1pPr>
      <a:lvl2pPr marL="742950" indent="-285750" algn="l" rtl="0" eaLnBrk="0" fontAlgn="base" hangingPunct="0">
        <a:lnSpc>
          <a:spcPct val="90000"/>
        </a:lnSpc>
        <a:spcBef>
          <a:spcPct val="0"/>
        </a:spcBef>
        <a:spcAft>
          <a:spcPct val="5000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5000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50000"/>
        </a:spcAft>
        <a:buChar char="–"/>
        <a:defRPr sz="2400">
          <a:solidFill>
            <a:schemeClr val="tx1"/>
          </a:solidFill>
          <a:latin typeface="+mn-lt"/>
          <a:ea typeface="ＭＳ Ｐゴシック" charset="0"/>
        </a:defRPr>
      </a:lvl4pPr>
      <a:lvl5pPr marL="2057400" indent="-228600" algn="l" rtl="0" eaLnBrk="0" fontAlgn="base" hangingPunct="0">
        <a:spcBef>
          <a:spcPct val="20000"/>
        </a:spcBef>
        <a:spcAft>
          <a:spcPct val="50000"/>
        </a:spcAft>
        <a:buChar char="»"/>
        <a:defRPr sz="2400">
          <a:solidFill>
            <a:schemeClr val="tx1"/>
          </a:solidFill>
          <a:latin typeface="+mn-lt"/>
          <a:ea typeface="ＭＳ Ｐゴシック" charset="0"/>
        </a:defRPr>
      </a:lvl5pPr>
      <a:lvl6pPr marL="2514600" indent="-228600" algn="l" rtl="0" fontAlgn="base">
        <a:spcBef>
          <a:spcPct val="20000"/>
        </a:spcBef>
        <a:spcAft>
          <a:spcPct val="50000"/>
        </a:spcAft>
        <a:buChar char="»"/>
        <a:defRPr sz="2400">
          <a:solidFill>
            <a:schemeClr val="tx1"/>
          </a:solidFill>
          <a:latin typeface="+mn-lt"/>
        </a:defRPr>
      </a:lvl6pPr>
      <a:lvl7pPr marL="2971800" indent="-228600" algn="l" rtl="0" fontAlgn="base">
        <a:spcBef>
          <a:spcPct val="20000"/>
        </a:spcBef>
        <a:spcAft>
          <a:spcPct val="50000"/>
        </a:spcAft>
        <a:buChar char="»"/>
        <a:defRPr sz="2400">
          <a:solidFill>
            <a:schemeClr val="tx1"/>
          </a:solidFill>
          <a:latin typeface="+mn-lt"/>
        </a:defRPr>
      </a:lvl7pPr>
      <a:lvl8pPr marL="3429000" indent="-228600" algn="l" rtl="0" fontAlgn="base">
        <a:spcBef>
          <a:spcPct val="20000"/>
        </a:spcBef>
        <a:spcAft>
          <a:spcPct val="50000"/>
        </a:spcAft>
        <a:buChar char="»"/>
        <a:defRPr sz="2400">
          <a:solidFill>
            <a:schemeClr val="tx1"/>
          </a:solidFill>
          <a:latin typeface="+mn-lt"/>
        </a:defRPr>
      </a:lvl8pPr>
      <a:lvl9pPr marL="3886200" indent="-228600" algn="l" rtl="0" fontAlgn="base">
        <a:spcBef>
          <a:spcPct val="20000"/>
        </a:spcBef>
        <a:spcAft>
          <a:spcPct val="5000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23528" y="2996952"/>
            <a:ext cx="8496300" cy="2448496"/>
          </a:xfrm>
        </p:spPr>
        <p:txBody>
          <a:bodyPr/>
          <a:lstStyle/>
          <a:p>
            <a:pPr algn="l"/>
            <a:r>
              <a:rPr lang="en-GB" sz="4400" dirty="0" smtClean="0">
                <a:latin typeface="+mj-lt"/>
                <a:cs typeface="Open Sans Semibold"/>
              </a:rPr>
              <a:t>STRIDE</a:t>
            </a:r>
            <a:r>
              <a:rPr lang="en-GB" sz="4400" dirty="0">
                <a:latin typeface="Open Sans Semibold"/>
                <a:cs typeface="Open Sans Semibold"/>
              </a:rPr>
              <a:t> </a:t>
            </a:r>
            <a:r>
              <a:rPr lang="en-GB" sz="4400" dirty="0" smtClean="0">
                <a:latin typeface="+mj-lt"/>
                <a:cs typeface="Open Sans Semibold"/>
              </a:rPr>
              <a:t>Exercise</a:t>
            </a:r>
            <a:br>
              <a:rPr lang="en-GB" sz="4400" dirty="0" smtClean="0">
                <a:latin typeface="+mj-lt"/>
                <a:cs typeface="Open Sans Semibold"/>
              </a:rPr>
            </a:br>
            <a:r>
              <a:rPr lang="en-GB" sz="4400" dirty="0" smtClean="0">
                <a:latin typeface="Open Sans Semibold"/>
                <a:cs typeface="Open Sans Semibold"/>
              </a:rPr>
              <a:t/>
            </a:r>
            <a:br>
              <a:rPr lang="en-GB" sz="4400" dirty="0" smtClean="0">
                <a:latin typeface="Open Sans Semibold"/>
                <a:cs typeface="Open Sans Semibold"/>
              </a:rPr>
            </a:br>
            <a:r>
              <a:rPr sz="3600" smtClean="0">
                <a:latin typeface="+mj-lt"/>
                <a:cs typeface="Open Sans Semibold"/>
              </a:rPr>
              <a:t>Dr</a:t>
            </a:r>
            <a:r>
              <a:rPr sz="3600" i="1" smtClean="0">
                <a:latin typeface="+mj-lt"/>
                <a:cs typeface="Open Sans Semibold"/>
              </a:rPr>
              <a:t> </a:t>
            </a:r>
            <a:r>
              <a:rPr sz="3600" smtClean="0">
                <a:latin typeface="+mj-lt"/>
                <a:cs typeface="Open Sans Semibold"/>
              </a:rPr>
              <a:t>Md </a:t>
            </a:r>
            <a:r>
              <a:rPr sz="3600" dirty="0" smtClean="0">
                <a:latin typeface="+mj-lt"/>
                <a:cs typeface="Open Sans Semibold"/>
              </a:rPr>
              <a:t>Sadek Ferdous</a:t>
            </a:r>
            <a:endParaRPr lang="en-US" sz="3600" dirty="0">
              <a:latin typeface="+mj-lt"/>
              <a:cs typeface="Open Sans Semibold"/>
            </a:endParaRPr>
          </a:p>
        </p:txBody>
      </p:sp>
      <p:sp>
        <p:nvSpPr>
          <p:cNvPr id="2" name="CasellaDiTesto 1"/>
          <p:cNvSpPr txBox="1"/>
          <p:nvPr/>
        </p:nvSpPr>
        <p:spPr>
          <a:xfrm>
            <a:off x="179512" y="6093296"/>
            <a:ext cx="8712968" cy="461665"/>
          </a:xfrm>
          <a:prstGeom prst="rect">
            <a:avLst/>
          </a:prstGeom>
          <a:noFill/>
        </p:spPr>
        <p:txBody>
          <a:bodyPr wrap="square" rtlCol="0">
            <a:spAutoFit/>
          </a:bodyPr>
          <a:lstStyle/>
          <a:p>
            <a:r>
              <a:rPr lang="it-IT" sz="2400" b="1" dirty="0">
                <a:solidFill>
                  <a:schemeClr val="bg1"/>
                </a:solidFill>
                <a:latin typeface="+mj-lt"/>
                <a:cs typeface="Open Sans"/>
              </a:rPr>
              <a:t>COMP6236 - Software </a:t>
            </a:r>
            <a:r>
              <a:rPr lang="it-IT" sz="2400" b="1" dirty="0" err="1">
                <a:solidFill>
                  <a:schemeClr val="bg1"/>
                </a:solidFill>
                <a:latin typeface="+mj-lt"/>
                <a:cs typeface="Open Sans"/>
              </a:rPr>
              <a:t>Engineering</a:t>
            </a:r>
            <a:r>
              <a:rPr lang="it-IT" sz="2400" b="1" dirty="0">
                <a:solidFill>
                  <a:schemeClr val="bg1"/>
                </a:solidFill>
                <a:latin typeface="+mj-lt"/>
                <a:cs typeface="Open Sans"/>
              </a:rPr>
              <a:t> </a:t>
            </a:r>
            <a:r>
              <a:rPr lang="it-IT" sz="2400" b="1" dirty="0" smtClean="0">
                <a:solidFill>
                  <a:schemeClr val="bg1"/>
                </a:solidFill>
                <a:latin typeface="+mj-lt"/>
                <a:cs typeface="Open Sans"/>
              </a:rPr>
              <a:t>and </a:t>
            </a:r>
            <a:r>
              <a:rPr lang="it-IT" sz="2400" b="1" dirty="0">
                <a:solidFill>
                  <a:schemeClr val="bg1"/>
                </a:solidFill>
                <a:latin typeface="+mj-lt"/>
                <a:cs typeface="Open Sans"/>
              </a:rPr>
              <a:t>Cyber Security</a:t>
            </a:r>
            <a:endParaRPr lang="en-US" sz="2400" b="1" dirty="0">
              <a:solidFill>
                <a:schemeClr val="bg1"/>
              </a:solidFill>
              <a:latin typeface="+mj-lt"/>
              <a:cs typeface="Open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Spoofing an External Entity or Process</a:t>
            </a:r>
            <a:endParaRPr lang="en-US" dirty="0"/>
          </a:p>
        </p:txBody>
      </p:sp>
      <p:pic>
        <p:nvPicPr>
          <p:cNvPr id="6" name="Segnaposto contenuto 5"/>
          <p:cNvPicPr>
            <a:picLocks noGrp="1" noChangeAspect="1"/>
          </p:cNvPicPr>
          <p:nvPr>
            <p:ph idx="1"/>
          </p:nvPr>
        </p:nvPicPr>
        <p:blipFill>
          <a:blip r:embed="rId2"/>
          <a:srcRect l="-110995" r="-110995"/>
          <a:stretch>
            <a:fillRect/>
          </a:stretch>
        </p:blipFill>
        <p:spPr>
          <a:xfrm rot="5400000">
            <a:off x="-2456729" y="232594"/>
            <a:ext cx="13440120" cy="7159525"/>
          </a:xfrm>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10</a:t>
            </a:fld>
            <a:endParaRPr lang="en-GB"/>
          </a:p>
        </p:txBody>
      </p:sp>
    </p:spTree>
    <p:extLst>
      <p:ext uri="{BB962C8B-B14F-4D97-AF65-F5344CB8AC3E}">
        <p14:creationId xmlns:p14="http://schemas.microsoft.com/office/powerpoint/2010/main" val="3561077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Tampering with a Process</a:t>
            </a:r>
            <a:endParaRPr lang="en-US" dirty="0"/>
          </a:p>
        </p:txBody>
      </p:sp>
      <p:pic>
        <p:nvPicPr>
          <p:cNvPr id="6" name="Segnaposto contenuto 5"/>
          <p:cNvPicPr>
            <a:picLocks noGrp="1" noChangeAspect="1"/>
          </p:cNvPicPr>
          <p:nvPr>
            <p:ph idx="1"/>
          </p:nvPr>
        </p:nvPicPr>
        <p:blipFill>
          <a:blip r:embed="rId2"/>
          <a:srcRect l="-8381" r="-8381"/>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11</a:t>
            </a:fld>
            <a:endParaRPr lang="en-GB"/>
          </a:p>
        </p:txBody>
      </p:sp>
    </p:spTree>
    <p:extLst>
      <p:ext uri="{BB962C8B-B14F-4D97-AF65-F5344CB8AC3E}">
        <p14:creationId xmlns:p14="http://schemas.microsoft.com/office/powerpoint/2010/main" val="23865205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Tampering with a Data Flow</a:t>
            </a:r>
            <a:endParaRPr lang="en-US" dirty="0"/>
          </a:p>
        </p:txBody>
      </p:sp>
      <p:pic>
        <p:nvPicPr>
          <p:cNvPr id="6" name="Segnaposto contenuto 5"/>
          <p:cNvPicPr>
            <a:picLocks noGrp="1" noChangeAspect="1"/>
          </p:cNvPicPr>
          <p:nvPr>
            <p:ph idx="1"/>
          </p:nvPr>
        </p:nvPicPr>
        <p:blipFill>
          <a:blip r:embed="rId2"/>
          <a:srcRect l="-15396" r="-15396"/>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12</a:t>
            </a:fld>
            <a:endParaRPr lang="en-GB"/>
          </a:p>
        </p:txBody>
      </p:sp>
    </p:spTree>
    <p:extLst>
      <p:ext uri="{BB962C8B-B14F-4D97-AF65-F5344CB8AC3E}">
        <p14:creationId xmlns:p14="http://schemas.microsoft.com/office/powerpoint/2010/main" val="22103018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Tampering with a Data Store</a:t>
            </a:r>
            <a:endParaRPr lang="en-US" dirty="0"/>
          </a:p>
        </p:txBody>
      </p:sp>
      <p:pic>
        <p:nvPicPr>
          <p:cNvPr id="6" name="Segnaposto contenuto 5"/>
          <p:cNvPicPr>
            <a:picLocks noGrp="1" noChangeAspect="1"/>
          </p:cNvPicPr>
          <p:nvPr>
            <p:ph idx="1"/>
          </p:nvPr>
        </p:nvPicPr>
        <p:blipFill>
          <a:blip r:embed="rId2"/>
          <a:srcRect l="-29732" r="-29732"/>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13</a:t>
            </a:fld>
            <a:endParaRPr lang="en-GB"/>
          </a:p>
        </p:txBody>
      </p:sp>
    </p:spTree>
    <p:extLst>
      <p:ext uri="{BB962C8B-B14F-4D97-AF65-F5344CB8AC3E}">
        <p14:creationId xmlns:p14="http://schemas.microsoft.com/office/powerpoint/2010/main" val="2404854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Repudiation </a:t>
            </a:r>
            <a:endParaRPr lang="en-US" dirty="0"/>
          </a:p>
        </p:txBody>
      </p:sp>
      <p:pic>
        <p:nvPicPr>
          <p:cNvPr id="6" name="Segnaposto contenuto 5"/>
          <p:cNvPicPr>
            <a:picLocks noGrp="1" noChangeAspect="1"/>
          </p:cNvPicPr>
          <p:nvPr>
            <p:ph idx="1"/>
          </p:nvPr>
        </p:nvPicPr>
        <p:blipFill>
          <a:blip r:embed="rId2"/>
          <a:srcRect l="-40590" r="-40590"/>
          <a:stretch>
            <a:fillRect/>
          </a:stretch>
        </p:blipFill>
        <p:spPr>
          <a:xfrm>
            <a:off x="72330" y="1826868"/>
            <a:ext cx="8820150" cy="4698476"/>
          </a:xfrm>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14</a:t>
            </a:fld>
            <a:endParaRPr lang="en-GB"/>
          </a:p>
        </p:txBody>
      </p:sp>
    </p:spTree>
    <p:extLst>
      <p:ext uri="{BB962C8B-B14F-4D97-AF65-F5344CB8AC3E}">
        <p14:creationId xmlns:p14="http://schemas.microsoft.com/office/powerpoint/2010/main" val="24367540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Information Disclosure of a Process</a:t>
            </a:r>
            <a:endParaRPr lang="en-US" dirty="0"/>
          </a:p>
        </p:txBody>
      </p:sp>
      <p:pic>
        <p:nvPicPr>
          <p:cNvPr id="6" name="Segnaposto contenuto 5"/>
          <p:cNvPicPr>
            <a:picLocks noGrp="1" noChangeAspect="1"/>
          </p:cNvPicPr>
          <p:nvPr>
            <p:ph idx="1"/>
          </p:nvPr>
        </p:nvPicPr>
        <p:blipFill>
          <a:blip r:embed="rId2"/>
          <a:srcRect l="-25089" r="-25089"/>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15</a:t>
            </a:fld>
            <a:endParaRPr lang="en-GB"/>
          </a:p>
        </p:txBody>
      </p:sp>
    </p:spTree>
    <p:extLst>
      <p:ext uri="{BB962C8B-B14F-4D97-AF65-F5344CB8AC3E}">
        <p14:creationId xmlns:p14="http://schemas.microsoft.com/office/powerpoint/2010/main" val="647800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Information Disclosure of a Data Flow</a:t>
            </a:r>
            <a:endParaRPr lang="en-US" dirty="0"/>
          </a:p>
        </p:txBody>
      </p:sp>
      <p:pic>
        <p:nvPicPr>
          <p:cNvPr id="6" name="Segnaposto contenuto 5"/>
          <p:cNvPicPr>
            <a:picLocks noGrp="1" noChangeAspect="1"/>
          </p:cNvPicPr>
          <p:nvPr>
            <p:ph idx="1"/>
          </p:nvPr>
        </p:nvPicPr>
        <p:blipFill>
          <a:blip r:embed="rId2"/>
          <a:srcRect l="-931" r="-931"/>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16</a:t>
            </a:fld>
            <a:endParaRPr lang="en-GB"/>
          </a:p>
        </p:txBody>
      </p:sp>
    </p:spTree>
    <p:extLst>
      <p:ext uri="{BB962C8B-B14F-4D97-AF65-F5344CB8AC3E}">
        <p14:creationId xmlns:p14="http://schemas.microsoft.com/office/powerpoint/2010/main" val="395327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Information Disclosure of a Data Store</a:t>
            </a:r>
            <a:endParaRPr lang="en-US" dirty="0"/>
          </a:p>
        </p:txBody>
      </p:sp>
      <p:pic>
        <p:nvPicPr>
          <p:cNvPr id="6" name="Segnaposto contenuto 5"/>
          <p:cNvPicPr>
            <a:picLocks noGrp="1" noChangeAspect="1"/>
          </p:cNvPicPr>
          <p:nvPr>
            <p:ph idx="1"/>
          </p:nvPr>
        </p:nvPicPr>
        <p:blipFill>
          <a:blip r:embed="rId2"/>
          <a:srcRect l="-144536" r="-144536"/>
          <a:stretch>
            <a:fillRect/>
          </a:stretch>
        </p:blipFill>
        <p:spPr>
          <a:xfrm rot="5400000">
            <a:off x="-897601" y="263655"/>
            <a:ext cx="10795186" cy="7632848"/>
          </a:xfrm>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17</a:t>
            </a:fld>
            <a:endParaRPr lang="en-GB"/>
          </a:p>
        </p:txBody>
      </p:sp>
    </p:spTree>
    <p:extLst>
      <p:ext uri="{BB962C8B-B14F-4D97-AF65-F5344CB8AC3E}">
        <p14:creationId xmlns:p14="http://schemas.microsoft.com/office/powerpoint/2010/main" val="867433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smtClean="0"/>
              <a:t>DoS</a:t>
            </a:r>
            <a:r>
              <a:rPr lang="en-US" dirty="0" smtClean="0"/>
              <a:t> against a Process</a:t>
            </a:r>
            <a:endParaRPr lang="en-US" dirty="0"/>
          </a:p>
        </p:txBody>
      </p:sp>
      <p:pic>
        <p:nvPicPr>
          <p:cNvPr id="6" name="Segnaposto contenuto 5"/>
          <p:cNvPicPr>
            <a:picLocks noGrp="1" noChangeAspect="1"/>
          </p:cNvPicPr>
          <p:nvPr>
            <p:ph idx="1"/>
          </p:nvPr>
        </p:nvPicPr>
        <p:blipFill>
          <a:blip r:embed="rId2"/>
          <a:srcRect t="-20833" b="-20833"/>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18</a:t>
            </a:fld>
            <a:endParaRPr lang="en-GB"/>
          </a:p>
        </p:txBody>
      </p:sp>
    </p:spTree>
    <p:extLst>
      <p:ext uri="{BB962C8B-B14F-4D97-AF65-F5344CB8AC3E}">
        <p14:creationId xmlns:p14="http://schemas.microsoft.com/office/powerpoint/2010/main" val="2977143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smtClean="0"/>
              <a:t>DoS</a:t>
            </a:r>
            <a:r>
              <a:rPr lang="en-US" dirty="0" smtClean="0"/>
              <a:t> against a Data Flow</a:t>
            </a:r>
            <a:endParaRPr lang="en-US" dirty="0"/>
          </a:p>
        </p:txBody>
      </p:sp>
      <p:pic>
        <p:nvPicPr>
          <p:cNvPr id="6" name="Segnaposto contenuto 5"/>
          <p:cNvPicPr>
            <a:picLocks noGrp="1" noChangeAspect="1"/>
          </p:cNvPicPr>
          <p:nvPr>
            <p:ph idx="1"/>
          </p:nvPr>
        </p:nvPicPr>
        <p:blipFill>
          <a:blip r:embed="rId2"/>
          <a:srcRect l="-21100" r="-21100"/>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19</a:t>
            </a:fld>
            <a:endParaRPr lang="en-GB"/>
          </a:p>
        </p:txBody>
      </p:sp>
    </p:spTree>
    <p:extLst>
      <p:ext uri="{BB962C8B-B14F-4D97-AF65-F5344CB8AC3E}">
        <p14:creationId xmlns:p14="http://schemas.microsoft.com/office/powerpoint/2010/main" val="143238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smtClean="0"/>
              <a:t>Exercise</a:t>
            </a:r>
            <a:endParaRPr lang="en-US" dirty="0"/>
          </a:p>
        </p:txBody>
      </p:sp>
      <p:sp>
        <p:nvSpPr>
          <p:cNvPr id="3" name="Content Placeholder 2"/>
          <p:cNvSpPr>
            <a:spLocks noGrp="1"/>
          </p:cNvSpPr>
          <p:nvPr>
            <p:ph idx="1"/>
          </p:nvPr>
        </p:nvSpPr>
        <p:spPr>
          <a:xfrm>
            <a:off x="449263" y="1598613"/>
            <a:ext cx="8229600" cy="3416320"/>
          </a:xfrm>
        </p:spPr>
        <p:txBody>
          <a:bodyPr/>
          <a:lstStyle/>
          <a:p>
            <a:r>
              <a:rPr lang="en-US" dirty="0" smtClean="0"/>
              <a:t>Work in teams to:</a:t>
            </a:r>
          </a:p>
          <a:p>
            <a:pPr lvl="1"/>
            <a:r>
              <a:rPr lang="en-US" dirty="0" smtClean="0"/>
              <a:t>Identify threat types to each DFD element</a:t>
            </a:r>
          </a:p>
          <a:p>
            <a:pPr lvl="1"/>
            <a:r>
              <a:rPr lang="en-US" dirty="0" smtClean="0"/>
              <a:t>Identify at least three threats</a:t>
            </a:r>
          </a:p>
          <a:p>
            <a:pPr lvl="1"/>
            <a:r>
              <a:rPr lang="en-US" dirty="0" smtClean="0"/>
              <a:t>Identify first order mitigations</a:t>
            </a:r>
          </a:p>
          <a:p>
            <a:endParaRPr lang="en-US" dirty="0" smtClean="0"/>
          </a:p>
        </p:txBody>
      </p:sp>
      <p:sp>
        <p:nvSpPr>
          <p:cNvPr id="2" name="Segnaposto data 1"/>
          <p:cNvSpPr>
            <a:spLocks noGrp="1"/>
          </p:cNvSpPr>
          <p:nvPr>
            <p:ph type="dt" sz="half" idx="10"/>
          </p:nvPr>
        </p:nvSpPr>
        <p:spPr/>
        <p:txBody>
          <a:bodyPr/>
          <a:lstStyle/>
          <a:p>
            <a:pPr>
              <a:defRPr/>
            </a:pPr>
            <a:fld id="{86F05A56-FC69-0D45-A520-AAAF69AF101B}" type="datetime1">
              <a:rPr lang="en-US" smtClean="0"/>
              <a:t>10/26/2016</a:t>
            </a:fld>
            <a:endParaRPr lang="en-US"/>
          </a:p>
        </p:txBody>
      </p:sp>
      <p:sp>
        <p:nvSpPr>
          <p:cNvPr id="4" name="Segnaposto numero diapositiva 3"/>
          <p:cNvSpPr>
            <a:spLocks noGrp="1"/>
          </p:cNvSpPr>
          <p:nvPr>
            <p:ph type="sldNum" sz="quarter" idx="12"/>
          </p:nvPr>
        </p:nvSpPr>
        <p:spPr/>
        <p:txBody>
          <a:bodyPr/>
          <a:lstStyle/>
          <a:p>
            <a:pPr>
              <a:defRPr/>
            </a:pPr>
            <a:fld id="{D8DEA1CE-09B3-9948-A942-CC28D5A5F823}" type="slidenum">
              <a:rPr lang="en-GB" smtClean="0"/>
              <a:pPr>
                <a:defRPr/>
              </a:pPr>
              <a:t>2</a:t>
            </a:fld>
            <a:endParaRPr lang="en-GB"/>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smtClean="0"/>
              <a:t>DoS</a:t>
            </a:r>
            <a:r>
              <a:rPr lang="en-US" dirty="0" smtClean="0"/>
              <a:t> against a Data Store</a:t>
            </a:r>
            <a:endParaRPr lang="en-US" dirty="0"/>
          </a:p>
        </p:txBody>
      </p:sp>
      <p:pic>
        <p:nvPicPr>
          <p:cNvPr id="6" name="Segnaposto contenuto 5"/>
          <p:cNvPicPr>
            <a:picLocks noGrp="1" noChangeAspect="1"/>
          </p:cNvPicPr>
          <p:nvPr>
            <p:ph idx="1"/>
          </p:nvPr>
        </p:nvPicPr>
        <p:blipFill>
          <a:blip r:embed="rId2"/>
          <a:srcRect l="-20912" r="-20912"/>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20</a:t>
            </a:fld>
            <a:endParaRPr lang="en-GB"/>
          </a:p>
        </p:txBody>
      </p:sp>
    </p:spTree>
    <p:extLst>
      <p:ext uri="{BB962C8B-B14F-4D97-AF65-F5344CB8AC3E}">
        <p14:creationId xmlns:p14="http://schemas.microsoft.com/office/powerpoint/2010/main" val="2240253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Elevation of Privilege</a:t>
            </a:r>
            <a:endParaRPr lang="en-US" dirty="0"/>
          </a:p>
        </p:txBody>
      </p:sp>
      <p:pic>
        <p:nvPicPr>
          <p:cNvPr id="6" name="Segnaposto contenuto 5"/>
          <p:cNvPicPr>
            <a:picLocks noGrp="1" noChangeAspect="1"/>
          </p:cNvPicPr>
          <p:nvPr>
            <p:ph idx="1"/>
          </p:nvPr>
        </p:nvPicPr>
        <p:blipFill>
          <a:blip r:embed="rId2"/>
          <a:srcRect l="-13656" r="-13656"/>
          <a:stretch>
            <a:fillRect/>
          </a:stretch>
        </p:blipFill>
        <p:spPr/>
      </p:pic>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21</a:t>
            </a:fld>
            <a:endParaRPr lang="en-GB"/>
          </a:p>
        </p:txBody>
      </p:sp>
    </p:spTree>
    <p:extLst>
      <p:ext uri="{BB962C8B-B14F-4D97-AF65-F5344CB8AC3E}">
        <p14:creationId xmlns:p14="http://schemas.microsoft.com/office/powerpoint/2010/main" val="1405159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Plan for Mitigations</a:t>
            </a:r>
            <a:endParaRPr lang="en-US" dirty="0"/>
          </a:p>
        </p:txBody>
      </p:sp>
      <p:sp>
        <p:nvSpPr>
          <p:cNvPr id="3" name="Segnaposto contenuto 2"/>
          <p:cNvSpPr>
            <a:spLocks noGrp="1"/>
          </p:cNvSpPr>
          <p:nvPr>
            <p:ph idx="1"/>
          </p:nvPr>
        </p:nvSpPr>
        <p:spPr/>
        <p:txBody>
          <a:bodyPr/>
          <a:lstStyle/>
          <a:p>
            <a:r>
              <a:rPr lang="en-US" dirty="0" smtClean="0"/>
              <a:t>For each specific threat identify a possible mitigation using the standard mitigations for threats categories (check next slides)</a:t>
            </a:r>
          </a:p>
          <a:p>
            <a:r>
              <a:rPr lang="en-US" dirty="0" smtClean="0"/>
              <a:t>Fill in table on slide </a:t>
            </a:r>
            <a:r>
              <a:rPr lang="en-US" dirty="0" smtClean="0"/>
              <a:t>23</a:t>
            </a:r>
            <a:endParaRPr lang="en-US" dirty="0" smtClean="0"/>
          </a:p>
        </p:txBody>
      </p:sp>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22</a:t>
            </a:fld>
            <a:endParaRPr lang="en-GB"/>
          </a:p>
        </p:txBody>
      </p:sp>
    </p:spTree>
    <p:extLst>
      <p:ext uri="{BB962C8B-B14F-4D97-AF65-F5344CB8AC3E}">
        <p14:creationId xmlns:p14="http://schemas.microsoft.com/office/powerpoint/2010/main" val="403548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Plan for Mitigations</a:t>
            </a:r>
            <a:endParaRPr lang="en-US" dirty="0"/>
          </a:p>
        </p:txBody>
      </p:sp>
      <p:sp>
        <p:nvSpPr>
          <p:cNvPr id="3" name="Segnaposto data 2"/>
          <p:cNvSpPr>
            <a:spLocks noGrp="1"/>
          </p:cNvSpPr>
          <p:nvPr>
            <p:ph type="dt" sz="half" idx="10"/>
          </p:nvPr>
        </p:nvSpPr>
        <p:spPr/>
        <p:txBody>
          <a:bodyPr/>
          <a:lstStyle/>
          <a:p>
            <a:pPr>
              <a:defRPr/>
            </a:pPr>
            <a:fld id="{E5668643-9C86-C548-B522-0A6986DCB2A9}" type="datetime1">
              <a:rPr lang="en-US" smtClean="0"/>
              <a:t>10/26/2016</a:t>
            </a:fld>
            <a:endParaRPr lang="en-US" dirty="0"/>
          </a:p>
        </p:txBody>
      </p:sp>
      <p:sp>
        <p:nvSpPr>
          <p:cNvPr id="4" name="Segnaposto numero diapositiva 3"/>
          <p:cNvSpPr>
            <a:spLocks noGrp="1"/>
          </p:cNvSpPr>
          <p:nvPr>
            <p:ph type="sldNum" sz="quarter" idx="12"/>
          </p:nvPr>
        </p:nvSpPr>
        <p:spPr/>
        <p:txBody>
          <a:bodyPr/>
          <a:lstStyle/>
          <a:p>
            <a:pPr>
              <a:defRPr/>
            </a:pPr>
            <a:fld id="{D2F5EA00-024C-4507-B47F-C81905FE6EF6}" type="slidenum">
              <a:rPr lang="en-US" smtClean="0"/>
              <a:pPr>
                <a:defRPr/>
              </a:pPr>
              <a:t>23</a:t>
            </a:fld>
            <a:endParaRPr lang="en-US" dirty="0"/>
          </a:p>
        </p:txBody>
      </p:sp>
      <p:graphicFrame>
        <p:nvGraphicFramePr>
          <p:cNvPr id="5" name="Tabella 4"/>
          <p:cNvGraphicFramePr>
            <a:graphicFrameLocks noGrp="1"/>
          </p:cNvGraphicFramePr>
          <p:nvPr>
            <p:extLst>
              <p:ext uri="{D42A27DB-BD31-4B8C-83A1-F6EECF244321}">
                <p14:modId xmlns:p14="http://schemas.microsoft.com/office/powerpoint/2010/main" val="2965037882"/>
              </p:ext>
            </p:extLst>
          </p:nvPr>
        </p:nvGraphicFramePr>
        <p:xfrm>
          <a:off x="467544" y="2251666"/>
          <a:ext cx="8280919" cy="3337574"/>
        </p:xfrm>
        <a:graphic>
          <a:graphicData uri="http://schemas.openxmlformats.org/drawingml/2006/table">
            <a:tbl>
              <a:tblPr firstRow="1" bandRow="1">
                <a:tableStyleId>{17292A2E-F333-43FB-9621-5CBBE7FDCDCB}</a:tableStyleId>
              </a:tblPr>
              <a:tblGrid>
                <a:gridCol w="1656184">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2520280">
                  <a:extLst>
                    <a:ext uri="{9D8B030D-6E8A-4147-A177-3AD203B41FA5}">
                      <a16:colId xmlns:a16="http://schemas.microsoft.com/office/drawing/2014/main" xmlns="" val="20002"/>
                    </a:ext>
                  </a:extLst>
                </a:gridCol>
                <a:gridCol w="2952327">
                  <a:extLst>
                    <a:ext uri="{9D8B030D-6E8A-4147-A177-3AD203B41FA5}">
                      <a16:colId xmlns:a16="http://schemas.microsoft.com/office/drawing/2014/main" xmlns="" val="20003"/>
                    </a:ext>
                  </a:extLst>
                </a:gridCol>
              </a:tblGrid>
              <a:tr h="322054">
                <a:tc>
                  <a:txBody>
                    <a:bodyPr/>
                    <a:lstStyle/>
                    <a:p>
                      <a:r>
                        <a:rPr lang="en-US" dirty="0" smtClean="0"/>
                        <a:t>DFD Element</a:t>
                      </a:r>
                      <a:endParaRPr lang="en-US" dirty="0"/>
                    </a:p>
                  </a:txBody>
                  <a:tcPr>
                    <a:solidFill>
                      <a:schemeClr val="bg2">
                        <a:lumMod val="75000"/>
                      </a:schemeClr>
                    </a:solidFill>
                  </a:tcPr>
                </a:tc>
                <a:tc>
                  <a:txBody>
                    <a:bodyPr/>
                    <a:lstStyle/>
                    <a:p>
                      <a:r>
                        <a:rPr lang="en-US" sz="1800" b="1" kern="1200" dirty="0" smtClean="0">
                          <a:solidFill>
                            <a:schemeClr val="bg1"/>
                          </a:solidFill>
                          <a:latin typeface="+mn-lt"/>
                          <a:ea typeface="+mn-ea"/>
                          <a:cs typeface="+mn-cs"/>
                        </a:rPr>
                        <a:t>Threat Type</a:t>
                      </a:r>
                      <a:endParaRPr lang="en-US" sz="1800" b="1" kern="1200" dirty="0">
                        <a:solidFill>
                          <a:schemeClr val="bg1"/>
                        </a:solidFill>
                        <a:latin typeface="+mn-lt"/>
                        <a:ea typeface="+mn-ea"/>
                        <a:cs typeface="+mn-cs"/>
                      </a:endParaRPr>
                    </a:p>
                  </a:txBody>
                  <a:tcPr>
                    <a:solidFill>
                      <a:schemeClr val="bg2">
                        <a:lumMod val="75000"/>
                      </a:schemeClr>
                    </a:solidFill>
                  </a:tcPr>
                </a:tc>
                <a:tc>
                  <a:txBody>
                    <a:bodyPr/>
                    <a:lstStyle/>
                    <a:p>
                      <a:r>
                        <a:rPr lang="en-US" sz="1800" b="1" kern="1200" dirty="0" smtClean="0">
                          <a:solidFill>
                            <a:schemeClr val="bg1"/>
                          </a:solidFill>
                          <a:latin typeface="+mn-lt"/>
                          <a:ea typeface="+mn-ea"/>
                          <a:cs typeface="+mn-cs"/>
                        </a:rPr>
                        <a:t>Specific Threat</a:t>
                      </a:r>
                      <a:r>
                        <a:rPr lang="en-US" sz="1800" b="1" kern="1200" baseline="0" dirty="0" smtClean="0">
                          <a:solidFill>
                            <a:schemeClr val="bg1"/>
                          </a:solidFill>
                          <a:latin typeface="+mn-lt"/>
                          <a:ea typeface="+mn-ea"/>
                          <a:cs typeface="+mn-cs"/>
                        </a:rPr>
                        <a:t> </a:t>
                      </a:r>
                      <a:endParaRPr lang="en-US" sz="1800" b="1" kern="1200" dirty="0">
                        <a:solidFill>
                          <a:schemeClr val="bg1"/>
                        </a:solidFill>
                        <a:latin typeface="+mn-lt"/>
                        <a:ea typeface="+mn-ea"/>
                        <a:cs typeface="+mn-cs"/>
                      </a:endParaRPr>
                    </a:p>
                  </a:txBody>
                  <a:tcPr>
                    <a:solidFill>
                      <a:schemeClr val="bg2">
                        <a:lumMod val="75000"/>
                      </a:schemeClr>
                    </a:solidFill>
                  </a:tcPr>
                </a:tc>
                <a:tc>
                  <a:txBody>
                    <a:bodyPr/>
                    <a:lstStyle/>
                    <a:p>
                      <a:r>
                        <a:rPr lang="en-US" sz="1800" b="1" kern="1200" dirty="0" smtClean="0">
                          <a:solidFill>
                            <a:schemeClr val="bg1"/>
                          </a:solidFill>
                          <a:latin typeface="+mn-lt"/>
                          <a:ea typeface="+mn-ea"/>
                          <a:cs typeface="+mn-cs"/>
                        </a:rPr>
                        <a:t>Mitigation</a:t>
                      </a:r>
                      <a:endParaRPr lang="en-US" sz="1800" b="1" kern="1200" dirty="0">
                        <a:solidFill>
                          <a:schemeClr val="bg1"/>
                        </a:solidFill>
                        <a:latin typeface="+mn-lt"/>
                        <a:ea typeface="+mn-ea"/>
                        <a:cs typeface="+mn-cs"/>
                      </a:endParaRPr>
                    </a:p>
                  </a:txBody>
                  <a:tcPr>
                    <a:solidFill>
                      <a:schemeClr val="bg2">
                        <a:lumMod val="75000"/>
                      </a:schemeClr>
                    </a:solidFill>
                  </a:tcPr>
                </a:tc>
                <a:extLst>
                  <a:ext uri="{0D108BD9-81ED-4DB2-BD59-A6C34878D82A}">
                    <a16:rowId xmlns:a16="http://schemas.microsoft.com/office/drawing/2014/main" xmlns="" val="10000"/>
                  </a:ext>
                </a:extLst>
              </a:tr>
              <a:tr h="502934">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1"/>
                  </a:ext>
                </a:extLst>
              </a:tr>
              <a:tr h="3220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2"/>
                  </a:ext>
                </a:extLst>
              </a:tr>
              <a:tr h="3220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3"/>
                  </a:ext>
                </a:extLst>
              </a:tr>
              <a:tr h="3220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4"/>
                  </a:ext>
                </a:extLst>
              </a:tr>
              <a:tr h="3220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5"/>
                  </a:ext>
                </a:extLst>
              </a:tr>
              <a:tr h="3220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6"/>
                  </a:ext>
                </a:extLst>
              </a:tr>
              <a:tr h="322054">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7918040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1583779"/>
            <a:ext cx="7353300" cy="4581525"/>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788157258"/>
              </p:ext>
            </p:extLst>
          </p:nvPr>
        </p:nvGraphicFramePr>
        <p:xfrm>
          <a:off x="1104900" y="1694904"/>
          <a:ext cx="7162800" cy="4462272"/>
        </p:xfrm>
        <a:graphic>
          <a:graphicData uri="http://schemas.openxmlformats.org/drawingml/2006/table">
            <a:tbl>
              <a:tblPr firstRow="1" bandRow="1">
                <a:tableStyleId>{F5AB1C69-6EDB-4FF4-983F-18BD219EF322}</a:tableStyleId>
              </a:tblPr>
              <a:tblGrid>
                <a:gridCol w="1333500">
                  <a:extLst>
                    <a:ext uri="{9D8B030D-6E8A-4147-A177-3AD203B41FA5}">
                      <a16:colId xmlns:a16="http://schemas.microsoft.com/office/drawing/2014/main" xmlns="" val="20000"/>
                    </a:ext>
                  </a:extLst>
                </a:gridCol>
                <a:gridCol w="1651000">
                  <a:extLst>
                    <a:ext uri="{9D8B030D-6E8A-4147-A177-3AD203B41FA5}">
                      <a16:colId xmlns:a16="http://schemas.microsoft.com/office/drawing/2014/main" xmlns="" val="20001"/>
                    </a:ext>
                  </a:extLst>
                </a:gridCol>
                <a:gridCol w="4178300">
                  <a:extLst>
                    <a:ext uri="{9D8B030D-6E8A-4147-A177-3AD203B41FA5}">
                      <a16:colId xmlns:a16="http://schemas.microsoft.com/office/drawing/2014/main" xmlns="" val="20002"/>
                    </a:ext>
                  </a:extLst>
                </a:gridCol>
              </a:tblGrid>
              <a:tr h="344752">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b="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92274">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S</a:t>
                      </a:r>
                      <a:r>
                        <a:rPr lang="en-US" sz="1600" b="0" kern="1200" dirty="0" smtClean="0">
                          <a:solidFill>
                            <a:schemeClr val="bg1"/>
                          </a:solidFill>
                          <a:latin typeface="+mn-lt"/>
                          <a:ea typeface="+mn-ea"/>
                          <a:cs typeface="+mn-cs"/>
                        </a:rPr>
                        <a:t>poofing</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b="0" kern="1200" dirty="0" smtClean="0">
                          <a:solidFill>
                            <a:schemeClr val="bg1"/>
                          </a:solidFill>
                          <a:latin typeface="+mn-lt"/>
                          <a:ea typeface="+mn-ea"/>
                          <a:cs typeface="+mn-cs"/>
                        </a:rPr>
                        <a:t>Authentication</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42900" marR="0" indent="-396875" algn="l" defTabSz="914363" rtl="0" eaLnBrk="0" fontAlgn="auto" hangingPunct="0">
                        <a:lnSpc>
                          <a:spcPct val="100000"/>
                        </a:lnSpc>
                        <a:spcBef>
                          <a:spcPct val="20000"/>
                        </a:spcBef>
                        <a:spcAft>
                          <a:spcPts val="0"/>
                        </a:spcAft>
                        <a:buClr>
                          <a:schemeClr val="bg1"/>
                        </a:buClr>
                        <a:buSzPct val="70000"/>
                        <a:buNone/>
                        <a:defRPr/>
                      </a:pPr>
                      <a:r>
                        <a:rPr lang="en-US" sz="1600" b="0" kern="1200" dirty="0" smtClean="0">
                          <a:solidFill>
                            <a:schemeClr val="bg1"/>
                          </a:solidFill>
                          <a:latin typeface="+mn-lt"/>
                          <a:ea typeface="+mn-ea"/>
                          <a:cs typeface="+mn-cs"/>
                        </a:rPr>
                        <a:t>To authenticate principals:</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Basic authentication</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Digest authentication</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Cookie authentication</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Windows authentication (NTLM)</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Kerberos authentication</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PKI systems, such as SSL or TLS and certificates</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IPSec</a:t>
                      </a:r>
                    </a:p>
                    <a:p>
                      <a:pPr marL="228600" marR="0" lvl="0" indent="-228600" algn="l" defTabSz="914363" rtl="0" eaLnBrk="0" fontAlgn="auto"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Digitally signed packets</a:t>
                      </a:r>
                    </a:p>
                    <a:p>
                      <a:pPr marL="342900" marR="0" indent="-396875" algn="l" defTabSz="914363" rtl="0" eaLnBrk="0" fontAlgn="auto" hangingPunct="0">
                        <a:lnSpc>
                          <a:spcPct val="100000"/>
                        </a:lnSpc>
                        <a:spcBef>
                          <a:spcPct val="20000"/>
                        </a:spcBef>
                        <a:spcAft>
                          <a:spcPts val="0"/>
                        </a:spcAft>
                        <a:buClr>
                          <a:schemeClr val="bg1"/>
                        </a:buClr>
                        <a:buSzPct val="70000"/>
                        <a:buNone/>
                        <a:defRPr/>
                      </a:pPr>
                      <a:r>
                        <a:rPr lang="en-US" sz="1600" b="0" kern="1200" dirty="0" smtClean="0">
                          <a:solidFill>
                            <a:schemeClr val="bg1"/>
                          </a:solidFill>
                          <a:latin typeface="+mn-lt"/>
                          <a:ea typeface="+mn-ea"/>
                          <a:cs typeface="+mn-cs"/>
                        </a:rPr>
                        <a:t>To authenticate code or data:</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Digital signatures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Message authentication codes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Hashes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dirty="0" smtClean="0"/>
              <a:t>Standard Mitigations</a:t>
            </a:r>
            <a:endParaRPr lang="en-US" dirty="0"/>
          </a:p>
        </p:txBody>
      </p:sp>
      <p:sp>
        <p:nvSpPr>
          <p:cNvPr id="2" name="Segnaposto data 1"/>
          <p:cNvSpPr>
            <a:spLocks noGrp="1"/>
          </p:cNvSpPr>
          <p:nvPr>
            <p:ph type="dt" sz="half" idx="10"/>
          </p:nvPr>
        </p:nvSpPr>
        <p:spPr/>
        <p:txBody>
          <a:bodyPr/>
          <a:lstStyle/>
          <a:p>
            <a:pPr>
              <a:defRPr/>
            </a:pPr>
            <a:fld id="{4658F47A-CC14-6B4C-812C-DA4319A8CFC1}"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24</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2152650"/>
            <a:ext cx="7353300" cy="2381250"/>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nvGraphicFramePr>
        <p:xfrm>
          <a:off x="1104900" y="2263775"/>
          <a:ext cx="7162800" cy="1828800"/>
        </p:xfrm>
        <a:graphic>
          <a:graphicData uri="http://schemas.openxmlformats.org/drawingml/2006/table">
            <a:tbl>
              <a:tblPr firstRow="1" bandRow="1">
                <a:tableStyleId>{F5AB1C69-6EDB-4FF4-983F-18BD219EF322}</a:tableStyleId>
              </a:tblPr>
              <a:tblGrid>
                <a:gridCol w="1333500">
                  <a:extLst>
                    <a:ext uri="{9D8B030D-6E8A-4147-A177-3AD203B41FA5}">
                      <a16:colId xmlns:a16="http://schemas.microsoft.com/office/drawing/2014/main" xmlns="" val="20000"/>
                    </a:ext>
                  </a:extLst>
                </a:gridCol>
                <a:gridCol w="1587500">
                  <a:extLst>
                    <a:ext uri="{9D8B030D-6E8A-4147-A177-3AD203B41FA5}">
                      <a16:colId xmlns:a16="http://schemas.microsoft.com/office/drawing/2014/main" xmlns="" val="20001"/>
                    </a:ext>
                  </a:extLst>
                </a:gridCol>
                <a:gridCol w="4241800">
                  <a:extLst>
                    <a:ext uri="{9D8B030D-6E8A-4147-A177-3AD203B41FA5}">
                      <a16:colId xmlns:a16="http://schemas.microsoft.com/office/drawing/2014/main" xmlns="" val="20002"/>
                    </a:ext>
                  </a:extLst>
                </a:gridCol>
              </a:tblGrid>
              <a:tr h="322856">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363069">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T</a:t>
                      </a:r>
                      <a:r>
                        <a:rPr lang="en-US" sz="1600" b="0" kern="1200" dirty="0" smtClean="0">
                          <a:solidFill>
                            <a:schemeClr val="bg1"/>
                          </a:solidFill>
                          <a:latin typeface="+mn-lt"/>
                          <a:ea typeface="+mn-ea"/>
                          <a:cs typeface="+mn-cs"/>
                        </a:rPr>
                        <a:t>ampering</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latin typeface="+mn-lt"/>
                          <a:ea typeface="+mn-ea"/>
                          <a:cs typeface="+mn-cs"/>
                        </a:rPr>
                        <a:t>Integrity</a:t>
                      </a:r>
                      <a:endParaRPr lang="en-US" sz="160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Windows Vista mandatory integrity controls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ACLs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Digital signatures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Message authentication codes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smtClean="0"/>
              <a:t>Standard Mitigations</a:t>
            </a:r>
            <a:endParaRPr lang="en-US" dirty="0"/>
          </a:p>
        </p:txBody>
      </p:sp>
      <p:sp>
        <p:nvSpPr>
          <p:cNvPr id="2" name="Segnaposto data 1"/>
          <p:cNvSpPr>
            <a:spLocks noGrp="1"/>
          </p:cNvSpPr>
          <p:nvPr>
            <p:ph type="dt" sz="half" idx="10"/>
          </p:nvPr>
        </p:nvSpPr>
        <p:spPr/>
        <p:txBody>
          <a:bodyPr/>
          <a:lstStyle/>
          <a:p>
            <a:pPr>
              <a:defRPr/>
            </a:pPr>
            <a:fld id="{98B37D1D-962D-E04A-883B-779CF40806D5}"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2152649"/>
            <a:ext cx="7353300" cy="2378075"/>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nvGraphicFramePr>
        <p:xfrm>
          <a:off x="1104900" y="2263775"/>
          <a:ext cx="7162799" cy="1901640"/>
        </p:xfrm>
        <a:graphic>
          <a:graphicData uri="http://schemas.openxmlformats.org/drawingml/2006/table">
            <a:tbl>
              <a:tblPr firstRow="1" bandRow="1">
                <a:tableStyleId>{F5AB1C69-6EDB-4FF4-983F-18BD219EF322}</a:tableStyleId>
              </a:tblPr>
              <a:tblGrid>
                <a:gridCol w="1333500">
                  <a:extLst>
                    <a:ext uri="{9D8B030D-6E8A-4147-A177-3AD203B41FA5}">
                      <a16:colId xmlns:a16="http://schemas.microsoft.com/office/drawing/2014/main" xmlns="" val="20000"/>
                    </a:ext>
                  </a:extLst>
                </a:gridCol>
                <a:gridCol w="1651000">
                  <a:extLst>
                    <a:ext uri="{9D8B030D-6E8A-4147-A177-3AD203B41FA5}">
                      <a16:colId xmlns:a16="http://schemas.microsoft.com/office/drawing/2014/main" xmlns="" val="20001"/>
                    </a:ext>
                  </a:extLst>
                </a:gridCol>
                <a:gridCol w="4178299">
                  <a:extLst>
                    <a:ext uri="{9D8B030D-6E8A-4147-A177-3AD203B41FA5}">
                      <a16:colId xmlns:a16="http://schemas.microsoft.com/office/drawing/2014/main" xmlns="" val="20002"/>
                    </a:ext>
                  </a:extLst>
                </a:gridCol>
              </a:tblGrid>
              <a:tr h="395928">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01105">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R</a:t>
                      </a:r>
                      <a:r>
                        <a:rPr lang="en-US" sz="1600" b="0" kern="1200" dirty="0" smtClean="0">
                          <a:solidFill>
                            <a:schemeClr val="bg1"/>
                          </a:solidFill>
                          <a:latin typeface="+mn-lt"/>
                          <a:ea typeface="+mn-ea"/>
                          <a:cs typeface="+mn-cs"/>
                        </a:rPr>
                        <a:t>epudiation</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latin typeface="+mn-lt"/>
                          <a:ea typeface="+mn-ea"/>
                          <a:cs typeface="+mn-cs"/>
                        </a:rPr>
                        <a:t>Nonrepudiation</a:t>
                      </a:r>
                      <a:endParaRPr lang="en-US" sz="160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Strong authentication</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Secure logging and auditing</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Digital signatures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Secure time stamps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Trusted third parties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dirty="0" smtClean="0"/>
              <a:t>Standard Mitigations</a:t>
            </a:r>
            <a:endParaRPr lang="en-US" dirty="0"/>
          </a:p>
        </p:txBody>
      </p:sp>
      <p:sp>
        <p:nvSpPr>
          <p:cNvPr id="2" name="Segnaposto data 1"/>
          <p:cNvSpPr>
            <a:spLocks noGrp="1"/>
          </p:cNvSpPr>
          <p:nvPr>
            <p:ph type="dt" sz="half" idx="10"/>
          </p:nvPr>
        </p:nvSpPr>
        <p:spPr/>
        <p:txBody>
          <a:bodyPr/>
          <a:lstStyle/>
          <a:p>
            <a:pPr>
              <a:defRPr/>
            </a:pPr>
            <a:fld id="{AC7786D6-2A0A-9048-852A-1316B7F57C76}"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26</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2152650"/>
            <a:ext cx="7353300" cy="2378075"/>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nvGraphicFramePr>
        <p:xfrm>
          <a:off x="1104900" y="2263775"/>
          <a:ext cx="7162800" cy="1080881"/>
        </p:xfrm>
        <a:graphic>
          <a:graphicData uri="http://schemas.openxmlformats.org/drawingml/2006/table">
            <a:tbl>
              <a:tblPr firstRow="1" bandRow="1">
                <a:tableStyleId>{F5AB1C69-6EDB-4FF4-983F-18BD219EF322}</a:tableStyleId>
              </a:tblPr>
              <a:tblGrid>
                <a:gridCol w="1346200">
                  <a:extLst>
                    <a:ext uri="{9D8B030D-6E8A-4147-A177-3AD203B41FA5}">
                      <a16:colId xmlns:a16="http://schemas.microsoft.com/office/drawing/2014/main" xmlns="" val="20000"/>
                    </a:ext>
                  </a:extLst>
                </a:gridCol>
                <a:gridCol w="1663700">
                  <a:extLst>
                    <a:ext uri="{9D8B030D-6E8A-4147-A177-3AD203B41FA5}">
                      <a16:colId xmlns:a16="http://schemas.microsoft.com/office/drawing/2014/main" xmlns="" val="20001"/>
                    </a:ext>
                  </a:extLst>
                </a:gridCol>
                <a:gridCol w="4152900">
                  <a:extLst>
                    <a:ext uri="{9D8B030D-6E8A-4147-A177-3AD203B41FA5}">
                      <a16:colId xmlns:a16="http://schemas.microsoft.com/office/drawing/2014/main" xmlns="" val="20002"/>
                    </a:ext>
                  </a:extLst>
                </a:gridCol>
              </a:tblGrid>
              <a:tr h="291100">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709025">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I</a:t>
                      </a:r>
                      <a:r>
                        <a:rPr lang="en-US" sz="1600" b="0" kern="1200" dirty="0" smtClean="0">
                          <a:solidFill>
                            <a:schemeClr val="bg1"/>
                          </a:solidFill>
                          <a:latin typeface="+mn-lt"/>
                          <a:ea typeface="+mn-ea"/>
                          <a:cs typeface="+mn-cs"/>
                        </a:rPr>
                        <a:t>nformation Disclosure</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latin typeface="+mn-lt"/>
                          <a:ea typeface="+mn-ea"/>
                          <a:cs typeface="+mn-cs"/>
                        </a:rPr>
                        <a:t>Confidentiality</a:t>
                      </a:r>
                      <a:endParaRPr lang="en-US" sz="160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Encryption</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ACLs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dirty="0" smtClean="0"/>
              <a:t>Standard Mitigations</a:t>
            </a:r>
            <a:endParaRPr lang="en-US" dirty="0"/>
          </a:p>
        </p:txBody>
      </p:sp>
      <p:sp>
        <p:nvSpPr>
          <p:cNvPr id="2" name="Segnaposto data 1"/>
          <p:cNvSpPr>
            <a:spLocks noGrp="1"/>
          </p:cNvSpPr>
          <p:nvPr>
            <p:ph type="dt" sz="half" idx="10"/>
          </p:nvPr>
        </p:nvSpPr>
        <p:spPr/>
        <p:txBody>
          <a:bodyPr/>
          <a:lstStyle/>
          <a:p>
            <a:pPr>
              <a:defRPr/>
            </a:pPr>
            <a:fld id="{03A8127C-FCF1-534B-9D70-6B7E29FD848F}"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2152649"/>
            <a:ext cx="7353300" cy="2378075"/>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nvGraphicFramePr>
        <p:xfrm>
          <a:off x="1104900" y="2263775"/>
          <a:ext cx="7162800" cy="1944145"/>
        </p:xfrm>
        <a:graphic>
          <a:graphicData uri="http://schemas.openxmlformats.org/drawingml/2006/table">
            <a:tbl>
              <a:tblPr firstRow="1" bandRow="1">
                <a:tableStyleId>{F5AB1C69-6EDB-4FF4-983F-18BD219EF322}</a:tableStyleId>
              </a:tblPr>
              <a:tblGrid>
                <a:gridCol w="1346200">
                  <a:extLst>
                    <a:ext uri="{9D8B030D-6E8A-4147-A177-3AD203B41FA5}">
                      <a16:colId xmlns:a16="http://schemas.microsoft.com/office/drawing/2014/main" xmlns="" val="20000"/>
                    </a:ext>
                  </a:extLst>
                </a:gridCol>
                <a:gridCol w="1663700">
                  <a:extLst>
                    <a:ext uri="{9D8B030D-6E8A-4147-A177-3AD203B41FA5}">
                      <a16:colId xmlns:a16="http://schemas.microsoft.com/office/drawing/2014/main" xmlns="" val="20001"/>
                    </a:ext>
                  </a:extLst>
                </a:gridCol>
                <a:gridCol w="4152900">
                  <a:extLst>
                    <a:ext uri="{9D8B030D-6E8A-4147-A177-3AD203B41FA5}">
                      <a16:colId xmlns:a16="http://schemas.microsoft.com/office/drawing/2014/main" xmlns="" val="20002"/>
                    </a:ext>
                  </a:extLst>
                </a:gridCol>
              </a:tblGrid>
              <a:tr h="329536">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572289">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D</a:t>
                      </a:r>
                      <a:r>
                        <a:rPr lang="en-US" sz="1600" b="0" kern="1200" dirty="0" smtClean="0">
                          <a:solidFill>
                            <a:schemeClr val="bg1"/>
                          </a:solidFill>
                          <a:latin typeface="+mn-lt"/>
                          <a:ea typeface="+mn-ea"/>
                          <a:cs typeface="+mn-cs"/>
                        </a:rPr>
                        <a:t>enial of Service</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latin typeface="+mn-lt"/>
                          <a:ea typeface="+mn-ea"/>
                          <a:cs typeface="+mn-cs"/>
                        </a:rPr>
                        <a:t>Availability</a:t>
                      </a:r>
                      <a:endParaRPr lang="en-US" sz="160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ACLs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Filtering</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Quotas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Authorization</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High-availability designs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dirty="0" smtClean="0"/>
              <a:t>Standard Mitigations</a:t>
            </a:r>
            <a:endParaRPr lang="en-US" dirty="0"/>
          </a:p>
        </p:txBody>
      </p:sp>
      <p:sp>
        <p:nvSpPr>
          <p:cNvPr id="2" name="Segnaposto data 1"/>
          <p:cNvSpPr>
            <a:spLocks noGrp="1"/>
          </p:cNvSpPr>
          <p:nvPr>
            <p:ph type="dt" sz="half" idx="10"/>
          </p:nvPr>
        </p:nvSpPr>
        <p:spPr/>
        <p:txBody>
          <a:bodyPr/>
          <a:lstStyle/>
          <a:p>
            <a:pPr>
              <a:defRPr/>
            </a:pPr>
            <a:fld id="{552B6E4A-E714-6A49-9ABF-E010B52617AC}"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28</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 y="2152650"/>
            <a:ext cx="7353300" cy="2378075"/>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aphicFrame>
        <p:nvGraphicFramePr>
          <p:cNvPr id="19" name="Table 18"/>
          <p:cNvGraphicFramePr>
            <a:graphicFrameLocks noGrp="1"/>
          </p:cNvGraphicFramePr>
          <p:nvPr/>
        </p:nvGraphicFramePr>
        <p:xfrm>
          <a:off x="1104900" y="2263775"/>
          <a:ext cx="7162800" cy="1901640"/>
        </p:xfrm>
        <a:graphic>
          <a:graphicData uri="http://schemas.openxmlformats.org/drawingml/2006/table">
            <a:tbl>
              <a:tblPr firstRow="1" bandRow="1">
                <a:tableStyleId>{F5AB1C69-6EDB-4FF4-983F-18BD219EF322}</a:tableStyleId>
              </a:tblPr>
              <a:tblGrid>
                <a:gridCol w="1346200">
                  <a:extLst>
                    <a:ext uri="{9D8B030D-6E8A-4147-A177-3AD203B41FA5}">
                      <a16:colId xmlns:a16="http://schemas.microsoft.com/office/drawing/2014/main" xmlns="" val="20000"/>
                    </a:ext>
                  </a:extLst>
                </a:gridCol>
                <a:gridCol w="1638300">
                  <a:extLst>
                    <a:ext uri="{9D8B030D-6E8A-4147-A177-3AD203B41FA5}">
                      <a16:colId xmlns:a16="http://schemas.microsoft.com/office/drawing/2014/main" xmlns="" val="20001"/>
                    </a:ext>
                  </a:extLst>
                </a:gridCol>
                <a:gridCol w="4178300">
                  <a:extLst>
                    <a:ext uri="{9D8B030D-6E8A-4147-A177-3AD203B41FA5}">
                      <a16:colId xmlns:a16="http://schemas.microsoft.com/office/drawing/2014/main" xmlns="" val="20002"/>
                    </a:ext>
                  </a:extLst>
                </a:gridCol>
              </a:tblGrid>
              <a:tr h="395928">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Threat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effectLst>
                            <a:outerShdw blurRad="38100" dist="38100" dir="2700000" algn="tl">
                              <a:srgbClr val="000000">
                                <a:alpha val="43137"/>
                              </a:srgbClr>
                            </a:outerShdw>
                          </a:effectLst>
                          <a:latin typeface="+mn-lt"/>
                          <a:ea typeface="+mn-ea"/>
                          <a:cs typeface="+mn-cs"/>
                        </a:rPr>
                        <a:t>Property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endParaRPr lang="en-US" sz="1600" kern="1200" dirty="0" smtClean="0">
                        <a:solidFill>
                          <a:schemeClr val="bg1"/>
                        </a:solidFill>
                        <a:effectLst>
                          <a:outerShdw blurRad="38100" dist="38100" dir="2700000" algn="tl">
                            <a:srgbClr val="000000">
                              <a:alpha val="43137"/>
                            </a:srgbClr>
                          </a:outerShdw>
                        </a:effectLst>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01105">
                <a:tc>
                  <a:txBody>
                    <a:bodyPr/>
                    <a:lstStyle/>
                    <a:p>
                      <a:pPr marL="0" marR="0" algn="l" defTabSz="914400" rtl="0" eaLnBrk="1" latinLnBrk="0" hangingPunct="1">
                        <a:lnSpc>
                          <a:spcPct val="115000"/>
                        </a:lnSpc>
                        <a:spcBef>
                          <a:spcPts val="1000"/>
                        </a:spcBef>
                        <a:spcAft>
                          <a:spcPts val="0"/>
                        </a:spcAft>
                      </a:pPr>
                      <a:r>
                        <a:rPr lang="en-US" sz="1600" b="1" kern="1200" dirty="0" smtClean="0">
                          <a:solidFill>
                            <a:schemeClr val="accent3"/>
                          </a:solidFill>
                          <a:effectLst>
                            <a:outerShdw blurRad="38100" dist="38100" dir="2700000" algn="tl">
                              <a:srgbClr val="000000">
                                <a:alpha val="43137"/>
                              </a:srgbClr>
                            </a:outerShdw>
                          </a:effectLst>
                          <a:latin typeface="+mn-lt"/>
                          <a:ea typeface="+mn-ea"/>
                          <a:cs typeface="+mn-cs"/>
                        </a:rPr>
                        <a:t>E</a:t>
                      </a:r>
                      <a:r>
                        <a:rPr lang="en-US" sz="1600" b="0" kern="1200" dirty="0" smtClean="0">
                          <a:solidFill>
                            <a:schemeClr val="bg1"/>
                          </a:solidFill>
                          <a:latin typeface="+mn-lt"/>
                          <a:ea typeface="+mn-ea"/>
                          <a:cs typeface="+mn-cs"/>
                        </a:rPr>
                        <a:t>levation</a:t>
                      </a:r>
                      <a:r>
                        <a:rPr lang="en-US" sz="1600" b="0" kern="1200" baseline="0" dirty="0" smtClean="0">
                          <a:solidFill>
                            <a:schemeClr val="bg1"/>
                          </a:solidFill>
                          <a:latin typeface="+mn-lt"/>
                          <a:ea typeface="+mn-ea"/>
                          <a:cs typeface="+mn-cs"/>
                        </a:rPr>
                        <a:t> of Privilege</a:t>
                      </a:r>
                      <a:endParaRPr lang="en-US" sz="1600" b="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1000"/>
                        </a:spcBef>
                        <a:spcAft>
                          <a:spcPts val="0"/>
                        </a:spcAft>
                      </a:pPr>
                      <a:r>
                        <a:rPr lang="en-US" sz="1600" kern="1200" dirty="0" smtClean="0">
                          <a:solidFill>
                            <a:schemeClr val="bg1"/>
                          </a:solidFill>
                          <a:latin typeface="+mn-lt"/>
                          <a:ea typeface="+mn-ea"/>
                          <a:cs typeface="+mn-cs"/>
                        </a:rPr>
                        <a:t>Authorization</a:t>
                      </a:r>
                      <a:endParaRPr lang="en-US" sz="1600" kern="1200" dirty="0">
                        <a:solidFill>
                          <a:schemeClr val="bg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ACLs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Group or role membership</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Privilege ownership</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Permissions</a:t>
                      </a:r>
                    </a:p>
                    <a:p>
                      <a:pPr marL="228600" marR="0" lvl="0" indent="-228600" algn="l" defTabSz="914363" rtl="0" eaLnBrk="0" fontAlgn="auto" latinLnBrk="0" hangingPunct="0">
                        <a:lnSpc>
                          <a:spcPct val="100000"/>
                        </a:lnSpc>
                        <a:spcBef>
                          <a:spcPct val="20000"/>
                        </a:spcBef>
                        <a:spcAft>
                          <a:spcPts val="0"/>
                        </a:spcAft>
                        <a:buClr>
                          <a:schemeClr val="accent1"/>
                        </a:buClr>
                        <a:buSzPct val="120000"/>
                        <a:buFont typeface="Arial" pitchFamily="34" charset="0"/>
                        <a:buChar char="•"/>
                        <a:defRPr/>
                      </a:pPr>
                      <a:r>
                        <a:rPr lang="en-US" sz="1600" b="0" kern="1200" dirty="0" smtClean="0">
                          <a:solidFill>
                            <a:schemeClr val="bg1"/>
                          </a:solidFill>
                          <a:latin typeface="+mn-lt"/>
                          <a:ea typeface="+mn-ea"/>
                          <a:cs typeface="+mn-cs"/>
                        </a:rPr>
                        <a:t>Input validation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0" name="Title 9"/>
          <p:cNvSpPr>
            <a:spLocks noGrp="1"/>
          </p:cNvSpPr>
          <p:nvPr>
            <p:ph type="title"/>
          </p:nvPr>
        </p:nvSpPr>
        <p:spPr/>
        <p:txBody>
          <a:bodyPr/>
          <a:lstStyle/>
          <a:p>
            <a:pPr lvl="0"/>
            <a:r>
              <a:rPr lang="en-US" dirty="0" smtClean="0"/>
              <a:t>Standard Mitigations</a:t>
            </a:r>
            <a:endParaRPr lang="en-US" dirty="0"/>
          </a:p>
        </p:txBody>
      </p:sp>
      <p:sp>
        <p:nvSpPr>
          <p:cNvPr id="2" name="Segnaposto data 1"/>
          <p:cNvSpPr>
            <a:spLocks noGrp="1"/>
          </p:cNvSpPr>
          <p:nvPr>
            <p:ph type="dt" sz="half" idx="10"/>
          </p:nvPr>
        </p:nvSpPr>
        <p:spPr/>
        <p:txBody>
          <a:bodyPr/>
          <a:lstStyle/>
          <a:p>
            <a:pPr>
              <a:defRPr/>
            </a:pPr>
            <a:fld id="{E521B0FE-FD87-814A-99A5-33D7152BA193}" type="datetime1">
              <a:rPr lang="en-US" smtClean="0"/>
              <a:t>10/26/2016</a:t>
            </a:fld>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29</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smtClean="0"/>
              <a:t>Famebook</a:t>
            </a:r>
            <a:r>
              <a:rPr lang="en-US" dirty="0" smtClean="0"/>
              <a:t> Social Network </a:t>
            </a:r>
            <a:endParaRPr lang="en-US" dirty="0"/>
          </a:p>
        </p:txBody>
      </p:sp>
      <p:sp>
        <p:nvSpPr>
          <p:cNvPr id="3" name="Segnaposto contenuto 2"/>
          <p:cNvSpPr>
            <a:spLocks noGrp="1"/>
          </p:cNvSpPr>
          <p:nvPr>
            <p:ph idx="1"/>
          </p:nvPr>
        </p:nvSpPr>
        <p:spPr/>
        <p:txBody>
          <a:bodyPr/>
          <a:lstStyle/>
          <a:p>
            <a:r>
              <a:rPr lang="it-IT" dirty="0" err="1" smtClean="0"/>
              <a:t>Famebook</a:t>
            </a:r>
            <a:r>
              <a:rPr lang="it-IT" dirty="0" smtClean="0"/>
              <a:t> </a:t>
            </a:r>
            <a:r>
              <a:rPr lang="it-IT" dirty="0" err="1" smtClean="0"/>
              <a:t>is</a:t>
            </a:r>
            <a:r>
              <a:rPr lang="it-IT" dirty="0" smtClean="0"/>
              <a:t> social </a:t>
            </a:r>
            <a:r>
              <a:rPr lang="it-IT" dirty="0"/>
              <a:t>network, </a:t>
            </a:r>
            <a:r>
              <a:rPr lang="it-IT" dirty="0" err="1"/>
              <a:t>where</a:t>
            </a:r>
            <a:r>
              <a:rPr lang="it-IT" dirty="0"/>
              <a:t> online </a:t>
            </a:r>
            <a:r>
              <a:rPr lang="it-IT" dirty="0" err="1"/>
              <a:t>users</a:t>
            </a:r>
            <a:r>
              <a:rPr lang="it-IT" dirty="0"/>
              <a:t> share personal information </a:t>
            </a:r>
            <a:r>
              <a:rPr lang="it-IT" dirty="0" err="1"/>
              <a:t>such</a:t>
            </a:r>
            <a:r>
              <a:rPr lang="it-IT" dirty="0"/>
              <a:t> </a:t>
            </a:r>
            <a:r>
              <a:rPr lang="it-IT" dirty="0" err="1"/>
              <a:t>as</a:t>
            </a:r>
            <a:r>
              <a:rPr lang="it-IT" dirty="0"/>
              <a:t> </a:t>
            </a:r>
            <a:r>
              <a:rPr lang="it-IT" dirty="0" err="1"/>
              <a:t>relationship</a:t>
            </a:r>
            <a:r>
              <a:rPr lang="it-IT" dirty="0"/>
              <a:t> status, </a:t>
            </a:r>
            <a:r>
              <a:rPr lang="it-IT" dirty="0" err="1"/>
              <a:t>pictures</a:t>
            </a:r>
            <a:r>
              <a:rPr lang="it-IT" dirty="0"/>
              <a:t>, and </a:t>
            </a:r>
            <a:r>
              <a:rPr lang="it-IT" dirty="0" err="1"/>
              <a:t>comments</a:t>
            </a:r>
            <a:r>
              <a:rPr lang="it-IT" dirty="0"/>
              <a:t> with </a:t>
            </a:r>
            <a:r>
              <a:rPr lang="it-IT" dirty="0" err="1"/>
              <a:t>their</a:t>
            </a:r>
            <a:r>
              <a:rPr lang="it-IT" dirty="0"/>
              <a:t> friends. </a:t>
            </a:r>
            <a:endParaRPr lang="it-IT" dirty="0" smtClean="0"/>
          </a:p>
          <a:p>
            <a:r>
              <a:rPr lang="it-IT" dirty="0" smtClean="0"/>
              <a:t>Alice </a:t>
            </a:r>
            <a:r>
              <a:rPr lang="it-IT" dirty="0" err="1"/>
              <a:t>is</a:t>
            </a:r>
            <a:r>
              <a:rPr lang="it-IT" dirty="0"/>
              <a:t> a </a:t>
            </a:r>
            <a:r>
              <a:rPr lang="it-IT" dirty="0" err="1"/>
              <a:t>registered</a:t>
            </a:r>
            <a:r>
              <a:rPr lang="it-IT" dirty="0"/>
              <a:t> </a:t>
            </a:r>
            <a:r>
              <a:rPr lang="it-IT" dirty="0" err="1"/>
              <a:t>user</a:t>
            </a:r>
            <a:r>
              <a:rPr lang="it-IT" dirty="0"/>
              <a:t> of </a:t>
            </a:r>
            <a:r>
              <a:rPr lang="it-IT" dirty="0" err="1" smtClean="0"/>
              <a:t>Famebook</a:t>
            </a:r>
            <a:endParaRPr lang="it-IT" dirty="0" smtClean="0"/>
          </a:p>
          <a:p>
            <a:r>
              <a:rPr lang="it-IT" dirty="0" err="1" smtClean="0"/>
              <a:t>Each</a:t>
            </a:r>
            <a:r>
              <a:rPr lang="it-IT" dirty="0" smtClean="0"/>
              <a:t> </a:t>
            </a:r>
            <a:r>
              <a:rPr lang="it-IT" dirty="0"/>
              <a:t>time </a:t>
            </a:r>
            <a:r>
              <a:rPr lang="it-IT" dirty="0" smtClean="0"/>
              <a:t>Alice </a:t>
            </a:r>
            <a:r>
              <a:rPr lang="it-IT" dirty="0" err="1"/>
              <a:t>updates</a:t>
            </a:r>
            <a:r>
              <a:rPr lang="it-IT" dirty="0"/>
              <a:t> </a:t>
            </a:r>
            <a:r>
              <a:rPr lang="it-IT" dirty="0" err="1"/>
              <a:t>her</a:t>
            </a:r>
            <a:r>
              <a:rPr lang="it-IT" dirty="0"/>
              <a:t> friends list, </a:t>
            </a:r>
            <a:r>
              <a:rPr lang="it-IT" dirty="0" err="1"/>
              <a:t>she</a:t>
            </a:r>
            <a:r>
              <a:rPr lang="it-IT" dirty="0"/>
              <a:t> first </a:t>
            </a:r>
            <a:r>
              <a:rPr lang="it-IT" dirty="0" err="1"/>
              <a:t>connects</a:t>
            </a:r>
            <a:r>
              <a:rPr lang="it-IT" dirty="0"/>
              <a:t> to the social </a:t>
            </a:r>
            <a:r>
              <a:rPr lang="it-IT" dirty="0" err="1"/>
              <a:t>network’s</a:t>
            </a:r>
            <a:r>
              <a:rPr lang="it-IT" dirty="0"/>
              <a:t> web </a:t>
            </a:r>
            <a:r>
              <a:rPr lang="it-IT" dirty="0" err="1" smtClean="0"/>
              <a:t>portal</a:t>
            </a:r>
            <a:endParaRPr lang="it-IT" dirty="0" smtClean="0"/>
          </a:p>
          <a:p>
            <a:r>
              <a:rPr lang="it-IT" dirty="0" smtClean="0"/>
              <a:t> </a:t>
            </a:r>
            <a:r>
              <a:rPr lang="it-IT" dirty="0"/>
              <a:t>T</a:t>
            </a:r>
            <a:r>
              <a:rPr lang="it-IT" dirty="0" smtClean="0"/>
              <a:t>he </a:t>
            </a:r>
            <a:r>
              <a:rPr lang="it-IT" dirty="0" err="1"/>
              <a:t>portal</a:t>
            </a:r>
            <a:r>
              <a:rPr lang="it-IT" dirty="0"/>
              <a:t> </a:t>
            </a:r>
            <a:r>
              <a:rPr lang="it-IT" dirty="0" err="1" smtClean="0"/>
              <a:t>communicates</a:t>
            </a:r>
            <a:r>
              <a:rPr lang="it-IT" dirty="0" smtClean="0"/>
              <a:t> </a:t>
            </a:r>
            <a:r>
              <a:rPr lang="it-IT" dirty="0"/>
              <a:t>with the social </a:t>
            </a:r>
            <a:r>
              <a:rPr lang="it-IT" dirty="0" err="1"/>
              <a:t>network’s</a:t>
            </a:r>
            <a:r>
              <a:rPr lang="it-IT" dirty="0"/>
              <a:t> server, and </a:t>
            </a:r>
            <a:r>
              <a:rPr lang="it-IT" dirty="0" err="1"/>
              <a:t>eventually</a:t>
            </a:r>
            <a:r>
              <a:rPr lang="it-IT" dirty="0"/>
              <a:t>, the </a:t>
            </a:r>
            <a:r>
              <a:rPr lang="it-IT" dirty="0" err="1"/>
              <a:t>friendship</a:t>
            </a:r>
            <a:r>
              <a:rPr lang="it-IT" dirty="0"/>
              <a:t> information of Alice and </a:t>
            </a:r>
            <a:r>
              <a:rPr lang="it-IT" dirty="0" err="1"/>
              <a:t>all</a:t>
            </a:r>
            <a:r>
              <a:rPr lang="it-IT" dirty="0"/>
              <a:t> </a:t>
            </a:r>
            <a:r>
              <a:rPr lang="it-IT" dirty="0" err="1"/>
              <a:t>other</a:t>
            </a:r>
            <a:r>
              <a:rPr lang="it-IT" dirty="0"/>
              <a:t> </a:t>
            </a:r>
            <a:r>
              <a:rPr lang="it-IT" dirty="0" err="1"/>
              <a:t>users</a:t>
            </a:r>
            <a:r>
              <a:rPr lang="it-IT" dirty="0"/>
              <a:t> of </a:t>
            </a:r>
            <a:r>
              <a:rPr lang="it-IT" dirty="0" err="1"/>
              <a:t>that</a:t>
            </a:r>
            <a:r>
              <a:rPr lang="it-IT" dirty="0"/>
              <a:t> social network </a:t>
            </a:r>
            <a:r>
              <a:rPr lang="it-IT" dirty="0" err="1"/>
              <a:t>is</a:t>
            </a:r>
            <a:r>
              <a:rPr lang="it-IT" dirty="0"/>
              <a:t> </a:t>
            </a:r>
            <a:r>
              <a:rPr lang="it-IT" dirty="0" err="1"/>
              <a:t>stored</a:t>
            </a:r>
            <a:r>
              <a:rPr lang="it-IT" dirty="0"/>
              <a:t> in a </a:t>
            </a:r>
            <a:r>
              <a:rPr lang="it-IT" dirty="0" smtClean="0"/>
              <a:t>database</a:t>
            </a:r>
            <a:endParaRPr lang="it-IT" dirty="0"/>
          </a:p>
          <a:p>
            <a:endParaRPr lang="en-US" dirty="0"/>
          </a:p>
        </p:txBody>
      </p:sp>
      <p:sp>
        <p:nvSpPr>
          <p:cNvPr id="4" name="Segnaposto data 3"/>
          <p:cNvSpPr>
            <a:spLocks noGrp="1"/>
          </p:cNvSpPr>
          <p:nvPr>
            <p:ph type="dt" sz="half" idx="10"/>
          </p:nvPr>
        </p:nvSpPr>
        <p:spPr/>
        <p:txBody>
          <a:bodyPr/>
          <a:lstStyle/>
          <a:p>
            <a:pPr>
              <a:defRPr/>
            </a:pPr>
            <a:fld id="{13F9417A-33F6-0E4E-8161-BE464C155E7B}"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3</a:t>
            </a:fld>
            <a:endParaRPr lang="en-GB"/>
          </a:p>
        </p:txBody>
      </p:sp>
    </p:spTree>
    <p:extLst>
      <p:ext uri="{BB962C8B-B14F-4D97-AF65-F5344CB8AC3E}">
        <p14:creationId xmlns:p14="http://schemas.microsoft.com/office/powerpoint/2010/main" val="1559977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DFD A Social Network</a:t>
            </a:r>
            <a:endParaRPr lang="en-US" dirty="0"/>
          </a:p>
        </p:txBody>
      </p:sp>
      <p:pic>
        <p:nvPicPr>
          <p:cNvPr id="6" name="Segnaposto contenuto 5"/>
          <p:cNvPicPr>
            <a:picLocks noGrp="1" noChangeAspect="1"/>
          </p:cNvPicPr>
          <p:nvPr>
            <p:ph idx="1"/>
          </p:nvPr>
        </p:nvPicPr>
        <p:blipFill>
          <a:blip r:embed="rId2"/>
          <a:srcRect t="1573" b="1573"/>
          <a:stretch>
            <a:fillRect/>
          </a:stretch>
        </p:blipFill>
        <p:spPr/>
      </p:pic>
      <p:sp>
        <p:nvSpPr>
          <p:cNvPr id="4" name="Segnaposto data 3"/>
          <p:cNvSpPr>
            <a:spLocks noGrp="1"/>
          </p:cNvSpPr>
          <p:nvPr>
            <p:ph type="dt" sz="half" idx="10"/>
          </p:nvPr>
        </p:nvSpPr>
        <p:spPr/>
        <p:txBody>
          <a:bodyPr/>
          <a:lstStyle/>
          <a:p>
            <a:pPr>
              <a:defRPr/>
            </a:pPr>
            <a:fld id="{93D52E10-4D58-D742-BAE5-D217D5E7F205}" type="datetime1">
              <a:rPr lang="en-US" smtClean="0"/>
              <a:t>10/26/2016</a:t>
            </a:fld>
            <a:endParaRPr lang="en-US"/>
          </a:p>
        </p:txBody>
      </p:sp>
      <p:sp>
        <p:nvSpPr>
          <p:cNvPr id="5" name="Segnaposto numero diapositiva 4"/>
          <p:cNvSpPr>
            <a:spLocks noGrp="1"/>
          </p:cNvSpPr>
          <p:nvPr>
            <p:ph type="sldNum" sz="quarter" idx="12"/>
          </p:nvPr>
        </p:nvSpPr>
        <p:spPr/>
        <p:txBody>
          <a:bodyPr/>
          <a:lstStyle/>
          <a:p>
            <a:pPr>
              <a:defRPr/>
            </a:pPr>
            <a:fld id="{D8DEA1CE-09B3-9948-A942-CC28D5A5F823}" type="slidenum">
              <a:rPr lang="en-GB" smtClean="0"/>
              <a:pPr>
                <a:defRPr/>
              </a:pPr>
              <a:t>4</a:t>
            </a:fld>
            <a:endParaRPr lang="en-GB"/>
          </a:p>
        </p:txBody>
      </p:sp>
    </p:spTree>
    <p:extLst>
      <p:ext uri="{BB962C8B-B14F-4D97-AF65-F5344CB8AC3E}">
        <p14:creationId xmlns:p14="http://schemas.microsoft.com/office/powerpoint/2010/main" val="21463205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Identify Threats</a:t>
            </a:r>
            <a:endParaRPr lang="en-US" dirty="0"/>
          </a:p>
        </p:txBody>
      </p:sp>
      <p:sp>
        <p:nvSpPr>
          <p:cNvPr id="3" name="Content Placeholder 2"/>
          <p:cNvSpPr>
            <a:spLocks noGrp="1"/>
          </p:cNvSpPr>
          <p:nvPr>
            <p:ph idx="1"/>
          </p:nvPr>
        </p:nvSpPr>
        <p:spPr/>
        <p:txBody>
          <a:bodyPr/>
          <a:lstStyle/>
          <a:p>
            <a:r>
              <a:rPr lang="en-US" dirty="0" smtClean="0"/>
              <a:t>For each element in the social network DFD</a:t>
            </a:r>
            <a:endParaRPr lang="en-US" dirty="0"/>
          </a:p>
          <a:p>
            <a:pPr lvl="1"/>
            <a:r>
              <a:rPr lang="en-US" dirty="0" smtClean="0"/>
              <a:t>Map the element to STRIDE threat categories using table  on slide 6</a:t>
            </a:r>
          </a:p>
          <a:p>
            <a:pPr lvl="1"/>
            <a:r>
              <a:rPr lang="en-US" dirty="0" smtClean="0"/>
              <a:t>Fill in table on slide </a:t>
            </a:r>
            <a:r>
              <a:rPr lang="en-US" dirty="0" smtClean="0"/>
              <a:t>7 and 8</a:t>
            </a:r>
            <a:endParaRPr lang="en-US" dirty="0" smtClean="0"/>
          </a:p>
          <a:p>
            <a:pPr lvl="1"/>
            <a:r>
              <a:rPr lang="en-US" dirty="0" smtClean="0"/>
              <a:t>Identify  for each category a specific threat using</a:t>
            </a:r>
            <a:r>
              <a:rPr lang="en-US" dirty="0"/>
              <a:t> </a:t>
            </a:r>
            <a:r>
              <a:rPr lang="en-US" dirty="0" smtClean="0"/>
              <a:t>the threat tree patterns (check next slides)</a:t>
            </a:r>
          </a:p>
          <a:p>
            <a:pPr lvl="1"/>
            <a:r>
              <a:rPr lang="en-US" dirty="0" smtClean="0"/>
              <a:t>Fill  in table on slide </a:t>
            </a:r>
            <a:r>
              <a:rPr lang="en-US" dirty="0" smtClean="0"/>
              <a:t>9</a:t>
            </a:r>
            <a:endParaRPr lang="en-US" dirty="0" smtClean="0"/>
          </a:p>
        </p:txBody>
      </p:sp>
      <p:sp>
        <p:nvSpPr>
          <p:cNvPr id="2" name="Segnaposto data 1"/>
          <p:cNvSpPr>
            <a:spLocks noGrp="1"/>
          </p:cNvSpPr>
          <p:nvPr>
            <p:ph type="dt" sz="half" idx="10"/>
          </p:nvPr>
        </p:nvSpPr>
        <p:spPr/>
        <p:txBody>
          <a:bodyPr/>
          <a:lstStyle/>
          <a:p>
            <a:pPr>
              <a:defRPr/>
            </a:pPr>
            <a:fld id="{2DBB8059-E261-A74A-8172-B9C49AA963DC}" type="datetime1">
              <a:rPr lang="en-US" smtClean="0"/>
              <a:t>10/26/2016</a:t>
            </a:fld>
            <a:endParaRPr lang="en-US"/>
          </a:p>
        </p:txBody>
      </p:sp>
      <p:sp>
        <p:nvSpPr>
          <p:cNvPr id="4" name="Segnaposto numero diapositiva 3"/>
          <p:cNvSpPr>
            <a:spLocks noGrp="1"/>
          </p:cNvSpPr>
          <p:nvPr>
            <p:ph type="sldNum" sz="quarter" idx="12"/>
          </p:nvPr>
        </p:nvSpPr>
        <p:spPr/>
        <p:txBody>
          <a:bodyPr/>
          <a:lstStyle/>
          <a:p>
            <a:pPr>
              <a:defRPr/>
            </a:pPr>
            <a:fld id="{D8DEA1CE-09B3-9948-A942-CC28D5A5F823}" type="slidenum">
              <a:rPr lang="en-GB" smtClean="0"/>
              <a:pPr>
                <a:defRPr/>
              </a:pPr>
              <a:t>5</a:t>
            </a:fld>
            <a:endParaRPr lang="en-GB"/>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ounded Rectangle 75"/>
          <p:cNvSpPr/>
          <p:nvPr/>
        </p:nvSpPr>
        <p:spPr>
          <a:xfrm>
            <a:off x="1393304" y="1772816"/>
            <a:ext cx="6275040" cy="4786457"/>
          </a:xfrm>
          <a:prstGeom prst="roundRect">
            <a:avLst>
              <a:gd name="adj" fmla="val 6439"/>
            </a:avLst>
          </a:prstGeom>
          <a:solidFill>
            <a:srgbClr val="005194">
              <a:alpha val="50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9" name="Group 25"/>
          <p:cNvGrpSpPr>
            <a:grpSpLocks/>
          </p:cNvGrpSpPr>
          <p:nvPr/>
        </p:nvGrpSpPr>
        <p:grpSpPr bwMode="auto">
          <a:xfrm>
            <a:off x="1405312" y="2843653"/>
            <a:ext cx="868223" cy="717279"/>
            <a:chOff x="213" y="687"/>
            <a:chExt cx="860" cy="842"/>
          </a:xfrm>
        </p:grpSpPr>
        <p:sp>
          <p:nvSpPr>
            <p:cNvPr id="66" name="Rectangle 4"/>
            <p:cNvSpPr>
              <a:spLocks noChangeArrowheads="1"/>
            </p:cNvSpPr>
            <p:nvPr/>
          </p:nvSpPr>
          <p:spPr bwMode="auto">
            <a:xfrm>
              <a:off x="351" y="687"/>
              <a:ext cx="722" cy="405"/>
            </a:xfrm>
            <a:prstGeom prst="rect">
              <a:avLst/>
            </a:prstGeom>
            <a:noFill/>
            <a:ln w="15875" algn="ctr">
              <a:solidFill>
                <a:srgbClr val="FFCC00"/>
              </a:solidFill>
              <a:miter lim="800000"/>
              <a:headEnd/>
              <a:tailEnd type="none" w="lg" len="lg"/>
            </a:ln>
          </p:spPr>
          <p:txBody>
            <a:bodyPr vert="horz" wrap="none" lIns="91440" tIns="45720" rIns="91440" bIns="45720" numCol="1" anchor="ctr" anchorCtr="0" compatLnSpc="1">
              <a:prstTxWarp prst="textNoShape">
                <a:avLst/>
              </a:prstTxWarp>
            </a:bodyPr>
            <a:lstStyle/>
            <a:p>
              <a:endParaRPr lang="en-US" dirty="0">
                <a:latin typeface="+mn-lt"/>
              </a:endParaRPr>
            </a:p>
          </p:txBody>
        </p:sp>
        <p:sp>
          <p:nvSpPr>
            <p:cNvPr id="67" name="Text Box 13"/>
            <p:cNvSpPr txBox="1">
              <a:spLocks noChangeArrowheads="1"/>
            </p:cNvSpPr>
            <p:nvPr/>
          </p:nvSpPr>
          <p:spPr bwMode="auto">
            <a:xfrm>
              <a:off x="213" y="1095"/>
              <a:ext cx="183" cy="434"/>
            </a:xfrm>
            <a:prstGeom prst="rect">
              <a:avLst/>
            </a:prstGeom>
            <a:noFill/>
            <a:ln w="15875" algn="ctr">
              <a:noFill/>
              <a:miter lim="800000"/>
              <a:headEnd/>
              <a:tailEnd type="none" w="lg" len="lg"/>
            </a:ln>
          </p:spPr>
          <p:txBody>
            <a:bodyPr vert="horz" wrap="none" lIns="91440" tIns="45720" rIns="91440" bIns="45720" numCol="1" anchor="t" anchorCtr="0" compatLnSpc="1">
              <a:prstTxWarp prst="textNoShape">
                <a:avLst/>
              </a:prstTxWarp>
              <a:spAutoFit/>
            </a:bodyPr>
            <a:lstStyle/>
            <a:p>
              <a:endParaRPr lang="en-US" dirty="0">
                <a:latin typeface="+mn-lt"/>
              </a:endParaRPr>
            </a:p>
          </p:txBody>
        </p:sp>
      </p:grpSp>
      <p:sp>
        <p:nvSpPr>
          <p:cNvPr id="20" name="Oval 5"/>
          <p:cNvSpPr>
            <a:spLocks noChangeArrowheads="1"/>
          </p:cNvSpPr>
          <p:nvPr/>
        </p:nvSpPr>
        <p:spPr bwMode="auto">
          <a:xfrm>
            <a:off x="1578957" y="3710301"/>
            <a:ext cx="612671" cy="603934"/>
          </a:xfrm>
          <a:prstGeom prst="ellipse">
            <a:avLst/>
          </a:prstGeom>
          <a:noFill/>
          <a:ln w="15875" algn="ctr">
            <a:solidFill>
              <a:srgbClr val="FFCC00"/>
            </a:solidFill>
            <a:round/>
            <a:headEnd/>
            <a:tailEnd type="none" w="lg" len="lg"/>
          </a:ln>
        </p:spPr>
        <p:txBody>
          <a:bodyPr vert="horz" wrap="none" lIns="91440" tIns="45720" rIns="91440" bIns="45720" numCol="1" anchor="ctr" anchorCtr="0" compatLnSpc="1">
            <a:prstTxWarp prst="textNoShape">
              <a:avLst/>
            </a:prstTxWarp>
          </a:bodyPr>
          <a:lstStyle/>
          <a:p>
            <a:endParaRPr lang="en-US" dirty="0">
              <a:latin typeface="+mn-lt"/>
            </a:endParaRPr>
          </a:p>
        </p:txBody>
      </p:sp>
      <p:sp>
        <p:nvSpPr>
          <p:cNvPr id="21" name="Text Box 14"/>
          <p:cNvSpPr txBox="1">
            <a:spLocks noChangeArrowheads="1"/>
          </p:cNvSpPr>
          <p:nvPr/>
        </p:nvSpPr>
        <p:spPr bwMode="auto">
          <a:xfrm>
            <a:off x="1456641" y="4324607"/>
            <a:ext cx="1070138" cy="338554"/>
          </a:xfrm>
          <a:prstGeom prst="rect">
            <a:avLst/>
          </a:prstGeom>
          <a:noFill/>
          <a:ln w="15875" algn="ctr">
            <a:noFill/>
            <a:miter lim="800000"/>
            <a:headEnd/>
            <a:tailEnd type="none" w="lg" len="lg"/>
          </a:ln>
        </p:spPr>
        <p:txBody>
          <a:bodyPr vert="horz" wrap="square" lIns="91440" tIns="45720" rIns="91440" bIns="45720" numCol="1" anchor="t" anchorCtr="0" compatLnSpc="1">
            <a:prstTxWarp prst="textNoShape">
              <a:avLst/>
            </a:prstTxWarp>
            <a:spAutoFit/>
          </a:bodyPr>
          <a:lstStyle/>
          <a:p>
            <a:r>
              <a:rPr lang="en-US" sz="1600" dirty="0">
                <a:solidFill>
                  <a:schemeClr val="bg1"/>
                </a:solidFill>
                <a:latin typeface="+mn-lt"/>
              </a:rPr>
              <a:t>Process</a:t>
            </a:r>
          </a:p>
        </p:txBody>
      </p:sp>
      <p:grpSp>
        <p:nvGrpSpPr>
          <p:cNvPr id="62" name="Group 6"/>
          <p:cNvGrpSpPr>
            <a:grpSpLocks/>
          </p:cNvGrpSpPr>
          <p:nvPr/>
        </p:nvGrpSpPr>
        <p:grpSpPr bwMode="auto">
          <a:xfrm>
            <a:off x="1503602" y="4834986"/>
            <a:ext cx="768842" cy="319986"/>
            <a:chOff x="411" y="3170"/>
            <a:chExt cx="704" cy="293"/>
          </a:xfrm>
        </p:grpSpPr>
        <p:sp>
          <p:nvSpPr>
            <p:cNvPr id="64" name="Line 7"/>
            <p:cNvSpPr>
              <a:spLocks noChangeShapeType="1"/>
            </p:cNvSpPr>
            <p:nvPr/>
          </p:nvSpPr>
          <p:spPr bwMode="auto">
            <a:xfrm>
              <a:off x="411" y="3170"/>
              <a:ext cx="703" cy="0"/>
            </a:xfrm>
            <a:prstGeom prst="line">
              <a:avLst/>
            </a:prstGeom>
            <a:noFill/>
            <a:ln w="15875">
              <a:solidFill>
                <a:srgbClr val="FFCC00"/>
              </a:solidFill>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Line 8"/>
            <p:cNvSpPr>
              <a:spLocks noChangeShapeType="1"/>
            </p:cNvSpPr>
            <p:nvPr/>
          </p:nvSpPr>
          <p:spPr bwMode="auto">
            <a:xfrm>
              <a:off x="412" y="3463"/>
              <a:ext cx="703" cy="0"/>
            </a:xfrm>
            <a:prstGeom prst="line">
              <a:avLst/>
            </a:prstGeom>
            <a:noFill/>
            <a:ln w="15875">
              <a:solidFill>
                <a:srgbClr val="FFCC00"/>
              </a:solidFill>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63" name="Text Box 16"/>
          <p:cNvSpPr txBox="1">
            <a:spLocks noChangeArrowheads="1"/>
          </p:cNvSpPr>
          <p:nvPr/>
        </p:nvSpPr>
        <p:spPr bwMode="auto">
          <a:xfrm>
            <a:off x="1417630" y="5222987"/>
            <a:ext cx="1129155" cy="338554"/>
          </a:xfrm>
          <a:prstGeom prst="rect">
            <a:avLst/>
          </a:prstGeom>
          <a:noFill/>
          <a:ln w="15875" algn="ctr">
            <a:noFill/>
            <a:miter lim="800000"/>
            <a:headEnd/>
            <a:tailEnd type="none" w="lg" len="lg"/>
          </a:ln>
        </p:spPr>
        <p:txBody>
          <a:bodyPr vert="horz" wrap="none" lIns="91440" tIns="45720" rIns="91440" bIns="45720" numCol="1" anchor="t" anchorCtr="0" compatLnSpc="1">
            <a:prstTxWarp prst="textNoShape">
              <a:avLst/>
            </a:prstTxWarp>
            <a:spAutoFit/>
          </a:bodyPr>
          <a:lstStyle/>
          <a:p>
            <a:r>
              <a:rPr lang="en-US" sz="1600" dirty="0">
                <a:solidFill>
                  <a:schemeClr val="bg1"/>
                </a:solidFill>
                <a:latin typeface="+mn-lt"/>
              </a:rPr>
              <a:t>Data Store</a:t>
            </a:r>
          </a:p>
        </p:txBody>
      </p:sp>
      <p:grpSp>
        <p:nvGrpSpPr>
          <p:cNvPr id="23" name="Group 22"/>
          <p:cNvGrpSpPr>
            <a:grpSpLocks/>
          </p:cNvGrpSpPr>
          <p:nvPr/>
        </p:nvGrpSpPr>
        <p:grpSpPr bwMode="auto">
          <a:xfrm>
            <a:off x="1614996" y="5677183"/>
            <a:ext cx="958869" cy="607848"/>
            <a:chOff x="349" y="3528"/>
            <a:chExt cx="987" cy="723"/>
          </a:xfrm>
        </p:grpSpPr>
        <p:cxnSp>
          <p:nvCxnSpPr>
            <p:cNvPr id="60" name="AutoShape 9"/>
            <p:cNvCxnSpPr>
              <a:cxnSpLocks noChangeShapeType="1"/>
            </p:cNvCxnSpPr>
            <p:nvPr/>
          </p:nvCxnSpPr>
          <p:spPr bwMode="auto">
            <a:xfrm flipV="1">
              <a:off x="349" y="3528"/>
              <a:ext cx="987" cy="487"/>
            </a:xfrm>
            <a:prstGeom prst="curvedConnector3">
              <a:avLst>
                <a:gd name="adj1" fmla="val -8106"/>
              </a:avLst>
            </a:prstGeom>
            <a:noFill/>
            <a:ln w="15875">
              <a:solidFill>
                <a:srgbClr val="FFC000"/>
              </a:solidFill>
              <a:round/>
              <a:headEnd/>
              <a:tailEnd type="triangle" w="lg" len="lg"/>
            </a:ln>
          </p:spPr>
        </p:cxnSp>
        <p:sp>
          <p:nvSpPr>
            <p:cNvPr id="61" name="Text Box 17"/>
            <p:cNvSpPr txBox="1">
              <a:spLocks noChangeArrowheads="1"/>
            </p:cNvSpPr>
            <p:nvPr/>
          </p:nvSpPr>
          <p:spPr bwMode="auto">
            <a:xfrm>
              <a:off x="604" y="3812"/>
              <a:ext cx="190" cy="439"/>
            </a:xfrm>
            <a:prstGeom prst="rect">
              <a:avLst/>
            </a:prstGeom>
            <a:noFill/>
            <a:ln w="15875" algn="ctr">
              <a:noFill/>
              <a:miter lim="800000"/>
              <a:headEnd/>
              <a:tailEnd type="none" w="lg" len="lg"/>
            </a:ln>
          </p:spPr>
          <p:txBody>
            <a:bodyPr vert="horz" wrap="none" lIns="91440" tIns="45720" rIns="91440" bIns="45720" numCol="1" anchor="t" anchorCtr="0" compatLnSpc="1">
              <a:prstTxWarp prst="textNoShape">
                <a:avLst/>
              </a:prstTxWarp>
              <a:spAutoFit/>
            </a:bodyPr>
            <a:lstStyle/>
            <a:p>
              <a:endParaRPr lang="en-US" dirty="0">
                <a:latin typeface="+mn-lt"/>
              </a:endParaRPr>
            </a:p>
          </p:txBody>
        </p:sp>
      </p:grpSp>
      <p:sp>
        <p:nvSpPr>
          <p:cNvPr id="24" name="Line 19"/>
          <p:cNvSpPr>
            <a:spLocks noChangeShapeType="1"/>
          </p:cNvSpPr>
          <p:nvPr/>
        </p:nvSpPr>
        <p:spPr bwMode="auto">
          <a:xfrm>
            <a:off x="1415141" y="5572340"/>
            <a:ext cx="5419027" cy="0"/>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 name="Line 20"/>
          <p:cNvSpPr>
            <a:spLocks noChangeShapeType="1"/>
          </p:cNvSpPr>
          <p:nvPr/>
        </p:nvSpPr>
        <p:spPr bwMode="auto">
          <a:xfrm>
            <a:off x="1415141" y="4682274"/>
            <a:ext cx="5419027" cy="0"/>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6" name="Line 21"/>
          <p:cNvSpPr>
            <a:spLocks noChangeShapeType="1"/>
          </p:cNvSpPr>
          <p:nvPr/>
        </p:nvSpPr>
        <p:spPr bwMode="auto">
          <a:xfrm>
            <a:off x="1415141" y="3586893"/>
            <a:ext cx="5419027" cy="0"/>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 name="Line 27"/>
          <p:cNvSpPr>
            <a:spLocks noChangeShapeType="1"/>
          </p:cNvSpPr>
          <p:nvPr/>
        </p:nvSpPr>
        <p:spPr bwMode="auto">
          <a:xfrm>
            <a:off x="1415141" y="2730682"/>
            <a:ext cx="5419027" cy="0"/>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8" name="Line 28"/>
          <p:cNvSpPr>
            <a:spLocks noChangeShapeType="1"/>
          </p:cNvSpPr>
          <p:nvPr/>
        </p:nvSpPr>
        <p:spPr bwMode="auto">
          <a:xfrm flipV="1">
            <a:off x="3273905"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9" name="Text Box 29"/>
          <p:cNvSpPr txBox="1">
            <a:spLocks noChangeArrowheads="1"/>
          </p:cNvSpPr>
          <p:nvPr/>
        </p:nvSpPr>
        <p:spPr bwMode="auto">
          <a:xfrm>
            <a:off x="3367826" y="2406155"/>
            <a:ext cx="3438762" cy="307777"/>
          </a:xfrm>
          <a:prstGeom prst="rect">
            <a:avLst/>
          </a:prstGeom>
          <a:noFill/>
          <a:ln w="15875" algn="ctr">
            <a:noFill/>
            <a:miter lim="800000"/>
            <a:headEnd/>
            <a:tailEnd type="none" w="lg" len="lg"/>
          </a:ln>
        </p:spPr>
        <p:txBody>
          <a:bodyPr vert="horz" wrap="none" lIns="91440" tIns="45720" rIns="91440" bIns="45720" numCol="1" anchor="t" anchorCtr="0" compatLnSpc="1">
            <a:prstTxWarp prst="textNoShape">
              <a:avLst/>
            </a:prstTxWarp>
            <a:spAutoFit/>
          </a:bodyPr>
          <a:lstStyle/>
          <a:p>
            <a:r>
              <a:rPr lang="en-US" sz="1400" b="1" dirty="0" smtClean="0">
                <a:solidFill>
                  <a:schemeClr val="bg1"/>
                </a:solidFill>
                <a:latin typeface="+mn-lt"/>
              </a:rPr>
              <a:t>  </a:t>
            </a:r>
            <a:r>
              <a:rPr lang="en-US" sz="1400" b="1" dirty="0" smtClean="0">
                <a:solidFill>
                  <a:schemeClr val="accent3"/>
                </a:solidFill>
                <a:effectLst>
                  <a:outerShdw blurRad="38100" dist="38100" dir="2700000" algn="tl">
                    <a:srgbClr val="000000">
                      <a:alpha val="43137"/>
                    </a:srgbClr>
                  </a:outerShdw>
                </a:effectLst>
                <a:latin typeface="+mn-lt"/>
              </a:rPr>
              <a:t>S</a:t>
            </a:r>
            <a:r>
              <a:rPr lang="en-US" sz="1400" b="1" dirty="0">
                <a:solidFill>
                  <a:schemeClr val="accent3"/>
                </a:solidFill>
                <a:effectLst>
                  <a:outerShdw blurRad="38100" dist="38100" dir="2700000" algn="tl">
                    <a:srgbClr val="000000">
                      <a:alpha val="43137"/>
                    </a:srgbClr>
                  </a:outerShdw>
                </a:effectLst>
                <a:latin typeface="+mn-lt"/>
              </a:rPr>
              <a:t> </a:t>
            </a:r>
            <a:r>
              <a:rPr lang="en-US" sz="1400" b="1" dirty="0" smtClean="0">
                <a:solidFill>
                  <a:schemeClr val="accent3"/>
                </a:solidFill>
                <a:effectLst>
                  <a:outerShdw blurRad="38100" dist="38100" dir="2700000" algn="tl">
                    <a:srgbClr val="000000">
                      <a:alpha val="43137"/>
                    </a:srgbClr>
                  </a:outerShdw>
                </a:effectLst>
                <a:latin typeface="+mn-lt"/>
              </a:rPr>
              <a:t>        T          R</a:t>
            </a:r>
            <a:r>
              <a:rPr lang="en-US" sz="1400" b="1" dirty="0">
                <a:solidFill>
                  <a:schemeClr val="accent3"/>
                </a:solidFill>
                <a:effectLst>
                  <a:outerShdw blurRad="38100" dist="38100" dir="2700000" algn="tl">
                    <a:srgbClr val="000000">
                      <a:alpha val="43137"/>
                    </a:srgbClr>
                  </a:outerShdw>
                </a:effectLst>
                <a:latin typeface="+mn-lt"/>
              </a:rPr>
              <a:t> </a:t>
            </a:r>
            <a:r>
              <a:rPr lang="en-US" sz="1400" b="1" dirty="0" smtClean="0">
                <a:solidFill>
                  <a:schemeClr val="accent3"/>
                </a:solidFill>
                <a:effectLst>
                  <a:outerShdw blurRad="38100" dist="38100" dir="2700000" algn="tl">
                    <a:srgbClr val="000000">
                      <a:alpha val="43137"/>
                    </a:srgbClr>
                  </a:outerShdw>
                </a:effectLst>
                <a:latin typeface="+mn-lt"/>
              </a:rPr>
              <a:t>        I          D</a:t>
            </a:r>
            <a:r>
              <a:rPr lang="en-US" sz="1400" b="1" dirty="0">
                <a:solidFill>
                  <a:schemeClr val="accent3"/>
                </a:solidFill>
                <a:effectLst>
                  <a:outerShdw blurRad="38100" dist="38100" dir="2700000" algn="tl">
                    <a:srgbClr val="000000">
                      <a:alpha val="43137"/>
                    </a:srgbClr>
                  </a:outerShdw>
                </a:effectLst>
                <a:latin typeface="+mn-lt"/>
              </a:rPr>
              <a:t>	</a:t>
            </a:r>
            <a:r>
              <a:rPr lang="en-US" sz="1400" b="1" dirty="0" smtClean="0">
                <a:solidFill>
                  <a:schemeClr val="accent3"/>
                </a:solidFill>
                <a:effectLst>
                  <a:outerShdw blurRad="38100" dist="38100" dir="2700000" algn="tl">
                    <a:srgbClr val="000000">
                      <a:alpha val="43137"/>
                    </a:srgbClr>
                  </a:outerShdw>
                </a:effectLst>
                <a:latin typeface="+mn-lt"/>
              </a:rPr>
              <a:t>       E</a:t>
            </a:r>
            <a:endParaRPr lang="en-US" sz="1400" b="1" dirty="0">
              <a:solidFill>
                <a:schemeClr val="accent3"/>
              </a:solidFill>
              <a:effectLst>
                <a:outerShdw blurRad="38100" dist="38100" dir="2700000" algn="tl">
                  <a:srgbClr val="000000">
                    <a:alpha val="43137"/>
                  </a:srgbClr>
                </a:outerShdw>
              </a:effectLst>
              <a:latin typeface="+mn-lt"/>
            </a:endParaRPr>
          </a:p>
        </p:txBody>
      </p:sp>
      <p:sp>
        <p:nvSpPr>
          <p:cNvPr id="30" name="Line 30"/>
          <p:cNvSpPr>
            <a:spLocks noChangeShapeType="1"/>
          </p:cNvSpPr>
          <p:nvPr/>
        </p:nvSpPr>
        <p:spPr bwMode="auto">
          <a:xfrm flipV="1">
            <a:off x="3886575"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1" name="Line 31"/>
          <p:cNvSpPr>
            <a:spLocks noChangeShapeType="1"/>
          </p:cNvSpPr>
          <p:nvPr/>
        </p:nvSpPr>
        <p:spPr bwMode="auto">
          <a:xfrm flipV="1">
            <a:off x="4499247"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 name="Line 32"/>
          <p:cNvSpPr>
            <a:spLocks noChangeShapeType="1"/>
          </p:cNvSpPr>
          <p:nvPr/>
        </p:nvSpPr>
        <p:spPr bwMode="auto">
          <a:xfrm flipV="1">
            <a:off x="5111918"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3" name="Line 33"/>
          <p:cNvSpPr>
            <a:spLocks noChangeShapeType="1"/>
          </p:cNvSpPr>
          <p:nvPr/>
        </p:nvSpPr>
        <p:spPr bwMode="auto">
          <a:xfrm flipV="1">
            <a:off x="5724589"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4" name="Line 34"/>
          <p:cNvSpPr>
            <a:spLocks noChangeShapeType="1"/>
          </p:cNvSpPr>
          <p:nvPr/>
        </p:nvSpPr>
        <p:spPr bwMode="auto">
          <a:xfrm flipV="1">
            <a:off x="6337260" y="2340801"/>
            <a:ext cx="8737" cy="3732815"/>
          </a:xfrm>
          <a:prstGeom prst="line">
            <a:avLst/>
          </a:prstGeom>
          <a:noFill/>
          <a:ln w="15875" cap="rnd">
            <a:solidFill>
              <a:schemeClr val="bg1"/>
            </a:solidFill>
            <a:prstDash val="sysDot"/>
            <a:round/>
            <a:headEnd/>
            <a:tailEnd type="none" w="lg" len="lg"/>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5" name="Text Box 35"/>
          <p:cNvSpPr txBox="1">
            <a:spLocks noChangeArrowheads="1"/>
          </p:cNvSpPr>
          <p:nvPr/>
        </p:nvSpPr>
        <p:spPr bwMode="auto">
          <a:xfrm>
            <a:off x="3269536" y="285736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36" name="Text Box 36"/>
          <p:cNvSpPr txBox="1">
            <a:spLocks noChangeArrowheads="1"/>
          </p:cNvSpPr>
          <p:nvPr/>
        </p:nvSpPr>
        <p:spPr bwMode="auto">
          <a:xfrm>
            <a:off x="4522181" y="2858459"/>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37" name="Text Box 37"/>
          <p:cNvSpPr txBox="1">
            <a:spLocks noChangeArrowheads="1"/>
          </p:cNvSpPr>
          <p:nvPr/>
        </p:nvSpPr>
        <p:spPr bwMode="auto">
          <a:xfrm>
            <a:off x="3264075" y="3833708"/>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38" name="Text Box 38"/>
          <p:cNvSpPr txBox="1">
            <a:spLocks noChangeArrowheads="1"/>
          </p:cNvSpPr>
          <p:nvPr/>
        </p:nvSpPr>
        <p:spPr bwMode="auto">
          <a:xfrm>
            <a:off x="3934628" y="3833708"/>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39" name="Text Box 39"/>
          <p:cNvSpPr txBox="1">
            <a:spLocks noChangeArrowheads="1"/>
          </p:cNvSpPr>
          <p:nvPr/>
        </p:nvSpPr>
        <p:spPr bwMode="auto">
          <a:xfrm>
            <a:off x="4535286" y="3832617"/>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0" name="Text Box 40"/>
          <p:cNvSpPr txBox="1">
            <a:spLocks noChangeArrowheads="1"/>
          </p:cNvSpPr>
          <p:nvPr/>
        </p:nvSpPr>
        <p:spPr bwMode="auto">
          <a:xfrm>
            <a:off x="5109733" y="3833708"/>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1" name="Text Box 41"/>
          <p:cNvSpPr txBox="1">
            <a:spLocks noChangeArrowheads="1"/>
          </p:cNvSpPr>
          <p:nvPr/>
        </p:nvSpPr>
        <p:spPr bwMode="auto">
          <a:xfrm>
            <a:off x="5746431" y="3833708"/>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2" name="Text Box 42"/>
          <p:cNvSpPr txBox="1">
            <a:spLocks noChangeArrowheads="1"/>
          </p:cNvSpPr>
          <p:nvPr/>
        </p:nvSpPr>
        <p:spPr bwMode="auto">
          <a:xfrm>
            <a:off x="6347089" y="3833708"/>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3" name="Text Box 43"/>
          <p:cNvSpPr txBox="1">
            <a:spLocks noChangeArrowheads="1"/>
          </p:cNvSpPr>
          <p:nvPr/>
        </p:nvSpPr>
        <p:spPr bwMode="auto">
          <a:xfrm>
            <a:off x="3893128" y="480786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4" name="Text Box 44"/>
          <p:cNvSpPr txBox="1">
            <a:spLocks noChangeArrowheads="1"/>
          </p:cNvSpPr>
          <p:nvPr/>
        </p:nvSpPr>
        <p:spPr bwMode="auto">
          <a:xfrm>
            <a:off x="5130484" y="480786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5" name="Text Box 45"/>
          <p:cNvSpPr txBox="1">
            <a:spLocks noChangeArrowheads="1"/>
          </p:cNvSpPr>
          <p:nvPr/>
        </p:nvSpPr>
        <p:spPr bwMode="auto">
          <a:xfrm>
            <a:off x="5732234" y="480786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6" name="Text Box 46"/>
          <p:cNvSpPr txBox="1">
            <a:spLocks noChangeArrowheads="1"/>
          </p:cNvSpPr>
          <p:nvPr/>
        </p:nvSpPr>
        <p:spPr bwMode="auto">
          <a:xfrm>
            <a:off x="3900773" y="542490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7" name="Text Box 47"/>
          <p:cNvSpPr txBox="1">
            <a:spLocks noChangeArrowheads="1"/>
          </p:cNvSpPr>
          <p:nvPr/>
        </p:nvSpPr>
        <p:spPr bwMode="auto">
          <a:xfrm>
            <a:off x="5138128" y="542490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48" name="Text Box 48"/>
          <p:cNvSpPr txBox="1">
            <a:spLocks noChangeArrowheads="1"/>
          </p:cNvSpPr>
          <p:nvPr/>
        </p:nvSpPr>
        <p:spPr bwMode="auto">
          <a:xfrm>
            <a:off x="5739879" y="5424906"/>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bg1"/>
                </a:solidFill>
                <a:effectLst>
                  <a:outerShdw blurRad="38100" dist="38100" dir="2700000" algn="tl">
                    <a:srgbClr val="000000"/>
                  </a:outerShdw>
                </a:effectLst>
                <a:latin typeface="+mn-lt"/>
                <a:cs typeface="+mn-cs"/>
                <a:sym typeface="Webdings" pitchFamily="18" charset="2"/>
              </a:rPr>
              <a:t></a:t>
            </a:r>
          </a:p>
        </p:txBody>
      </p:sp>
      <p:sp>
        <p:nvSpPr>
          <p:cNvPr id="51" name="Text Box 51"/>
          <p:cNvSpPr txBox="1">
            <a:spLocks noChangeArrowheads="1"/>
          </p:cNvSpPr>
          <p:nvPr/>
        </p:nvSpPr>
        <p:spPr bwMode="auto">
          <a:xfrm>
            <a:off x="4514536" y="4805682"/>
            <a:ext cx="761747" cy="784830"/>
          </a:xfrm>
          <a:prstGeom prst="rect">
            <a:avLst/>
          </a:prstGeom>
          <a:noFill/>
          <a:ln w="15875" algn="ctr">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fontAlgn="auto">
              <a:spcBef>
                <a:spcPts val="0"/>
              </a:spcBef>
              <a:spcAft>
                <a:spcPts val="0"/>
              </a:spcAft>
              <a:defRPr/>
            </a:pPr>
            <a:r>
              <a:rPr lang="en-US" sz="4500" dirty="0">
                <a:solidFill>
                  <a:schemeClr val="accent3"/>
                </a:solidFill>
                <a:effectLst>
                  <a:outerShdw blurRad="38100" dist="38100" dir="2700000" algn="tl">
                    <a:srgbClr val="000000"/>
                  </a:outerShdw>
                </a:effectLst>
                <a:latin typeface="+mn-lt"/>
                <a:cs typeface="+mn-cs"/>
                <a:sym typeface="Webdings" pitchFamily="18" charset="2"/>
              </a:rPr>
              <a:t></a:t>
            </a:r>
          </a:p>
        </p:txBody>
      </p:sp>
      <p:sp>
        <p:nvSpPr>
          <p:cNvPr id="52" name="Rectangle 51"/>
          <p:cNvSpPr/>
          <p:nvPr/>
        </p:nvSpPr>
        <p:spPr>
          <a:xfrm>
            <a:off x="1877102" y="5834445"/>
            <a:ext cx="1422374" cy="338554"/>
          </a:xfrm>
          <a:prstGeom prst="rect">
            <a:avLst/>
          </a:prstGeom>
        </p:spPr>
        <p:txBody>
          <a:bodyPr wrap="square">
            <a:spAutoFit/>
          </a:bodyPr>
          <a:lstStyle/>
          <a:p>
            <a:r>
              <a:rPr lang="en-US" sz="1600" dirty="0" smtClean="0">
                <a:solidFill>
                  <a:schemeClr val="bg1"/>
                </a:solidFill>
                <a:latin typeface="+mn-lt"/>
              </a:rPr>
              <a:t>Data Flow</a:t>
            </a:r>
            <a:endParaRPr lang="en-US" sz="1600" dirty="0">
              <a:solidFill>
                <a:schemeClr val="bg1"/>
              </a:solidFill>
              <a:latin typeface="+mn-lt"/>
            </a:endParaRPr>
          </a:p>
        </p:txBody>
      </p:sp>
      <p:sp>
        <p:nvSpPr>
          <p:cNvPr id="56" name="Rectangle 55"/>
          <p:cNvSpPr/>
          <p:nvPr/>
        </p:nvSpPr>
        <p:spPr>
          <a:xfrm>
            <a:off x="1457732" y="3218189"/>
            <a:ext cx="1726272" cy="338554"/>
          </a:xfrm>
          <a:prstGeom prst="rect">
            <a:avLst/>
          </a:prstGeom>
        </p:spPr>
        <p:txBody>
          <a:bodyPr wrap="square">
            <a:spAutoFit/>
          </a:bodyPr>
          <a:lstStyle/>
          <a:p>
            <a:r>
              <a:rPr lang="en-US" sz="1600" dirty="0" smtClean="0">
                <a:solidFill>
                  <a:schemeClr val="bg1"/>
                </a:solidFill>
                <a:latin typeface="+mn-lt"/>
              </a:rPr>
              <a:t>External Entity</a:t>
            </a:r>
            <a:endParaRPr lang="en-US" sz="1600" dirty="0">
              <a:solidFill>
                <a:schemeClr val="bg1"/>
              </a:solidFill>
              <a:latin typeface="+mn-lt"/>
            </a:endParaRPr>
          </a:p>
        </p:txBody>
      </p:sp>
      <p:sp>
        <p:nvSpPr>
          <p:cNvPr id="73" name="Title 72"/>
          <p:cNvSpPr>
            <a:spLocks noGrp="1"/>
          </p:cNvSpPr>
          <p:nvPr>
            <p:ph type="title"/>
          </p:nvPr>
        </p:nvSpPr>
        <p:spPr/>
        <p:txBody>
          <a:bodyPr/>
          <a:lstStyle/>
          <a:p>
            <a:pPr lvl="0"/>
            <a:r>
              <a:rPr lang="en-US" dirty="0" smtClean="0"/>
              <a:t>Map STRIDE to DFD Element Types</a:t>
            </a:r>
            <a:endParaRPr lang="en-US" dirty="0"/>
          </a:p>
        </p:txBody>
      </p:sp>
      <p:sp>
        <p:nvSpPr>
          <p:cNvPr id="3" name="Segnaposto numero diapositiva 2"/>
          <p:cNvSpPr>
            <a:spLocks noGrp="1"/>
          </p:cNvSpPr>
          <p:nvPr>
            <p:ph type="sldNum" sz="quarter" idx="12"/>
          </p:nvPr>
        </p:nvSpPr>
        <p:spPr/>
        <p:txBody>
          <a:bodyPr/>
          <a:lstStyle/>
          <a:p>
            <a:pPr>
              <a:defRPr/>
            </a:pPr>
            <a:fld id="{D2F5EA00-024C-4507-B47F-C81905FE6EF6}" type="slidenum">
              <a:rPr lang="en-US" smtClean="0"/>
              <a:pPr>
                <a:defRPr/>
              </a:pPr>
              <a:t>6</a:t>
            </a:fld>
            <a:endParaRPr lang="en-US" dirty="0"/>
          </a:p>
        </p:txBody>
      </p:sp>
      <p:sp>
        <p:nvSpPr>
          <p:cNvPr id="4" name="Segnaposto data 3"/>
          <p:cNvSpPr>
            <a:spLocks noGrp="1"/>
          </p:cNvSpPr>
          <p:nvPr>
            <p:ph type="dt" sz="half" idx="10"/>
          </p:nvPr>
        </p:nvSpPr>
        <p:spPr/>
        <p:txBody>
          <a:bodyPr/>
          <a:lstStyle/>
          <a:p>
            <a:pPr>
              <a:defRPr/>
            </a:pPr>
            <a:fld id="{EEFFCD96-1EFE-0844-9A4A-E6D1E9BE67AC}" type="datetime1">
              <a:rPr lang="en-US" smtClean="0"/>
              <a:t>10/26/2016</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Map STRIDE to DFD Elements</a:t>
            </a:r>
            <a:endParaRPr lang="en-US" dirty="0"/>
          </a:p>
        </p:txBody>
      </p:sp>
      <p:sp>
        <p:nvSpPr>
          <p:cNvPr id="3" name="Segnaposto data 2"/>
          <p:cNvSpPr>
            <a:spLocks noGrp="1"/>
          </p:cNvSpPr>
          <p:nvPr>
            <p:ph type="dt" sz="half" idx="10"/>
          </p:nvPr>
        </p:nvSpPr>
        <p:spPr/>
        <p:txBody>
          <a:bodyPr/>
          <a:lstStyle/>
          <a:p>
            <a:pPr>
              <a:defRPr/>
            </a:pPr>
            <a:fld id="{E5668643-9C86-C548-B522-0A6986DCB2A9}" type="datetime1">
              <a:rPr lang="en-US" smtClean="0"/>
              <a:t>10/26/2016</a:t>
            </a:fld>
            <a:endParaRPr lang="en-US" dirty="0"/>
          </a:p>
        </p:txBody>
      </p:sp>
      <p:sp>
        <p:nvSpPr>
          <p:cNvPr id="4" name="Segnaposto numero diapositiva 3"/>
          <p:cNvSpPr>
            <a:spLocks noGrp="1"/>
          </p:cNvSpPr>
          <p:nvPr>
            <p:ph type="sldNum" sz="quarter" idx="12"/>
          </p:nvPr>
        </p:nvSpPr>
        <p:spPr/>
        <p:txBody>
          <a:bodyPr/>
          <a:lstStyle/>
          <a:p>
            <a:pPr>
              <a:defRPr/>
            </a:pPr>
            <a:fld id="{D2F5EA00-024C-4507-B47F-C81905FE6EF6}" type="slidenum">
              <a:rPr lang="en-US" smtClean="0"/>
              <a:pPr>
                <a:defRPr/>
              </a:pPr>
              <a:t>7</a:t>
            </a:fld>
            <a:endParaRPr lang="en-US" dirty="0"/>
          </a:p>
        </p:txBody>
      </p:sp>
      <p:graphicFrame>
        <p:nvGraphicFramePr>
          <p:cNvPr id="5" name="Tabella 4"/>
          <p:cNvGraphicFramePr>
            <a:graphicFrameLocks noGrp="1"/>
          </p:cNvGraphicFramePr>
          <p:nvPr>
            <p:extLst>
              <p:ext uri="{D42A27DB-BD31-4B8C-83A1-F6EECF244321}">
                <p14:modId xmlns:p14="http://schemas.microsoft.com/office/powerpoint/2010/main" val="138018508"/>
              </p:ext>
            </p:extLst>
          </p:nvPr>
        </p:nvGraphicFramePr>
        <p:xfrm>
          <a:off x="467544" y="1911590"/>
          <a:ext cx="7560840" cy="2331734"/>
        </p:xfrm>
        <a:graphic>
          <a:graphicData uri="http://schemas.openxmlformats.org/drawingml/2006/table">
            <a:tbl>
              <a:tblPr firstRow="1" bandRow="1">
                <a:tableStyleId>{17292A2E-F333-43FB-9621-5CBBE7FDCDCB}</a:tableStyleId>
              </a:tblPr>
              <a:tblGrid>
                <a:gridCol w="2448272">
                  <a:extLst>
                    <a:ext uri="{9D8B030D-6E8A-4147-A177-3AD203B41FA5}">
                      <a16:colId xmlns:a16="http://schemas.microsoft.com/office/drawing/2014/main" xmlns="" val="20000"/>
                    </a:ext>
                  </a:extLst>
                </a:gridCol>
                <a:gridCol w="2622835">
                  <a:extLst>
                    <a:ext uri="{9D8B030D-6E8A-4147-A177-3AD203B41FA5}">
                      <a16:colId xmlns:a16="http://schemas.microsoft.com/office/drawing/2014/main" xmlns="" val="20001"/>
                    </a:ext>
                  </a:extLst>
                </a:gridCol>
                <a:gridCol w="2489733"/>
              </a:tblGrid>
              <a:tr h="322054">
                <a:tc>
                  <a:txBody>
                    <a:bodyPr/>
                    <a:lstStyle/>
                    <a:p>
                      <a:r>
                        <a:rPr lang="en-US" dirty="0" smtClean="0"/>
                        <a:t>DFD Element</a:t>
                      </a:r>
                      <a:endParaRPr lang="en-US" dirty="0"/>
                    </a:p>
                  </a:txBody>
                  <a:tcPr>
                    <a:lnR w="12700" cap="flat" cmpd="sng" algn="ctr">
                      <a:noFill/>
                      <a:prstDash val="solid"/>
                      <a:round/>
                      <a:headEnd type="none" w="med" len="med"/>
                      <a:tailEnd type="none" w="med" len="med"/>
                    </a:lnR>
                    <a:solidFill>
                      <a:schemeClr val="bg2">
                        <a:lumMod val="75000"/>
                      </a:schemeClr>
                    </a:solidFill>
                  </a:tcPr>
                </a:tc>
                <a:tc>
                  <a:txBody>
                    <a:bodyPr/>
                    <a:lstStyle/>
                    <a:p>
                      <a:r>
                        <a:rPr lang="en-US" sz="1800" b="1" kern="1200" dirty="0" smtClean="0">
                          <a:solidFill>
                            <a:schemeClr val="bg1"/>
                          </a:solidFill>
                          <a:latin typeface="+mn-lt"/>
                          <a:ea typeface="+mn-ea"/>
                          <a:cs typeface="+mn-cs"/>
                        </a:rPr>
                        <a:t>Threat Type</a:t>
                      </a:r>
                      <a:endParaRPr lang="en-US" sz="18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lumMod val="75000"/>
                      </a:schemeClr>
                    </a:solidFill>
                  </a:tcPr>
                </a:tc>
                <a:tc>
                  <a:txBody>
                    <a:bodyPr/>
                    <a:lstStyle/>
                    <a:p>
                      <a:r>
                        <a:rPr lang="en-US" sz="1800" b="1" kern="1200" dirty="0" smtClean="0">
                          <a:solidFill>
                            <a:schemeClr val="bg1"/>
                          </a:solidFill>
                          <a:latin typeface="+mn-lt"/>
                          <a:ea typeface="+mn-ea"/>
                          <a:cs typeface="+mn-cs"/>
                        </a:rPr>
                        <a:t>DFD Item numbers</a:t>
                      </a:r>
                      <a:endParaRPr lang="en-US" sz="18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solidFill>
                      <a:schemeClr val="bg2">
                        <a:lumMod val="75000"/>
                      </a:schemeClr>
                    </a:solidFill>
                  </a:tcPr>
                </a:tc>
                <a:extLst>
                  <a:ext uri="{0D108BD9-81ED-4DB2-BD59-A6C34878D82A}">
                    <a16:rowId xmlns:a16="http://schemas.microsoft.com/office/drawing/2014/main" xmlns="" val="10000"/>
                  </a:ext>
                </a:extLst>
              </a:tr>
              <a:tr h="502934">
                <a:tc>
                  <a:txBody>
                    <a:bodyPr/>
                    <a:lstStyle/>
                    <a:p>
                      <a:endParaRPr lang="en-US" sz="1600"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1"/>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2"/>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3"/>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4"/>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728695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Map STRIDE to DFD Elements</a:t>
            </a:r>
            <a:endParaRPr lang="en-US" dirty="0"/>
          </a:p>
        </p:txBody>
      </p:sp>
      <p:sp>
        <p:nvSpPr>
          <p:cNvPr id="3" name="Segnaposto data 2"/>
          <p:cNvSpPr>
            <a:spLocks noGrp="1"/>
          </p:cNvSpPr>
          <p:nvPr>
            <p:ph type="dt" sz="half" idx="10"/>
          </p:nvPr>
        </p:nvSpPr>
        <p:spPr/>
        <p:txBody>
          <a:bodyPr/>
          <a:lstStyle/>
          <a:p>
            <a:pPr>
              <a:defRPr/>
            </a:pPr>
            <a:fld id="{E5668643-9C86-C548-B522-0A6986DCB2A9}" type="datetime1">
              <a:rPr lang="en-US" smtClean="0"/>
              <a:t>10/26/2016</a:t>
            </a:fld>
            <a:endParaRPr lang="en-US" dirty="0"/>
          </a:p>
        </p:txBody>
      </p:sp>
      <p:sp>
        <p:nvSpPr>
          <p:cNvPr id="4" name="Segnaposto numero diapositiva 3"/>
          <p:cNvSpPr>
            <a:spLocks noGrp="1"/>
          </p:cNvSpPr>
          <p:nvPr>
            <p:ph type="sldNum" sz="quarter" idx="12"/>
          </p:nvPr>
        </p:nvSpPr>
        <p:spPr/>
        <p:txBody>
          <a:bodyPr/>
          <a:lstStyle/>
          <a:p>
            <a:pPr>
              <a:defRPr/>
            </a:pPr>
            <a:fld id="{D2F5EA00-024C-4507-B47F-C81905FE6EF6}" type="slidenum">
              <a:rPr lang="en-US" smtClean="0"/>
              <a:pPr>
                <a:defRPr/>
              </a:pPr>
              <a:t>8</a:t>
            </a:fld>
            <a:endParaRPr lang="en-US" dirty="0"/>
          </a:p>
        </p:txBody>
      </p:sp>
      <p:graphicFrame>
        <p:nvGraphicFramePr>
          <p:cNvPr id="5" name="Tabella 4"/>
          <p:cNvGraphicFramePr>
            <a:graphicFrameLocks noGrp="1"/>
          </p:cNvGraphicFramePr>
          <p:nvPr>
            <p:extLst>
              <p:ext uri="{D42A27DB-BD31-4B8C-83A1-F6EECF244321}">
                <p14:modId xmlns:p14="http://schemas.microsoft.com/office/powerpoint/2010/main" val="3200239691"/>
              </p:ext>
            </p:extLst>
          </p:nvPr>
        </p:nvGraphicFramePr>
        <p:xfrm>
          <a:off x="467544" y="1911590"/>
          <a:ext cx="7560840" cy="2626130"/>
        </p:xfrm>
        <a:graphic>
          <a:graphicData uri="http://schemas.openxmlformats.org/drawingml/2006/table">
            <a:tbl>
              <a:tblPr firstRow="1" bandRow="1">
                <a:tableStyleId>{17292A2E-F333-43FB-9621-5CBBE7FDCDCB}</a:tableStyleId>
              </a:tblPr>
              <a:tblGrid>
                <a:gridCol w="2808312">
                  <a:extLst>
                    <a:ext uri="{9D8B030D-6E8A-4147-A177-3AD203B41FA5}">
                      <a16:colId xmlns:a16="http://schemas.microsoft.com/office/drawing/2014/main" xmlns="" val="20000"/>
                    </a:ext>
                  </a:extLst>
                </a:gridCol>
                <a:gridCol w="4752528"/>
              </a:tblGrid>
              <a:tr h="322054">
                <a:tc>
                  <a:txBody>
                    <a:bodyPr/>
                    <a:lstStyle/>
                    <a:p>
                      <a:r>
                        <a:rPr lang="en-US" sz="1800" b="1" kern="1200" dirty="0" smtClean="0">
                          <a:solidFill>
                            <a:schemeClr val="bg1"/>
                          </a:solidFill>
                          <a:latin typeface="+mn-lt"/>
                          <a:ea typeface="+mn-ea"/>
                          <a:cs typeface="+mn-cs"/>
                        </a:rPr>
                        <a:t>Threat Type (STRIDE)</a:t>
                      </a:r>
                      <a:endParaRPr lang="en-US" sz="1800" b="1" kern="1200" dirty="0">
                        <a:solidFill>
                          <a:schemeClr val="bg1"/>
                        </a:solidFill>
                        <a:latin typeface="+mn-lt"/>
                        <a:ea typeface="+mn-ea"/>
                        <a:cs typeface="+mn-cs"/>
                      </a:endParaRPr>
                    </a:p>
                  </a:txBody>
                  <a:tcPr>
                    <a:lnR w="12700" cap="flat" cmpd="sng" algn="ctr">
                      <a:noFill/>
                      <a:prstDash val="solid"/>
                      <a:round/>
                      <a:headEnd type="none" w="med" len="med"/>
                      <a:tailEnd type="none" w="med" len="med"/>
                    </a:lnR>
                    <a:solidFill>
                      <a:schemeClr val="bg2">
                        <a:lumMod val="75000"/>
                      </a:schemeClr>
                    </a:solidFill>
                  </a:tcPr>
                </a:tc>
                <a:tc>
                  <a:txBody>
                    <a:bodyPr/>
                    <a:lstStyle/>
                    <a:p>
                      <a:r>
                        <a:rPr lang="en-US" sz="1800" b="1" kern="1200" dirty="0" smtClean="0">
                          <a:solidFill>
                            <a:schemeClr val="bg1"/>
                          </a:solidFill>
                          <a:latin typeface="+mn-lt"/>
                          <a:ea typeface="+mn-ea"/>
                          <a:cs typeface="+mn-cs"/>
                        </a:rPr>
                        <a:t>DFD Item numbers</a:t>
                      </a:r>
                      <a:endParaRPr lang="en-US" sz="18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solidFill>
                      <a:schemeClr val="bg2">
                        <a:lumMod val="75000"/>
                      </a:schemeClr>
                    </a:solidFill>
                  </a:tcPr>
                </a:tc>
                <a:extLst>
                  <a:ext uri="{0D108BD9-81ED-4DB2-BD59-A6C34878D82A}">
                    <a16:rowId xmlns:a16="http://schemas.microsoft.com/office/drawing/2014/main" xmlns="" val="10000"/>
                  </a:ext>
                </a:extLst>
              </a:tr>
              <a:tr h="431570">
                <a:tc>
                  <a:txBody>
                    <a:bodyPr/>
                    <a:lstStyle/>
                    <a:p>
                      <a:endParaRPr lang="en-US" sz="1600"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1"/>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2"/>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3"/>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4"/>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xmlns="" val="10005"/>
                  </a:ext>
                </a:extLst>
              </a:tr>
              <a:tr h="322054">
                <a:tc>
                  <a:txBody>
                    <a:bodyPr/>
                    <a:lstStyle/>
                    <a:p>
                      <a:endParaRPr lang="en-US" dirty="0"/>
                    </a:p>
                  </a:txBody>
                  <a:tcPr>
                    <a:lnR w="12700" cap="flat" cmpd="sng" algn="ctr">
                      <a:noFill/>
                      <a:prstDash val="solid"/>
                      <a:round/>
                      <a:headEnd type="none" w="med" len="med"/>
                      <a:tailEnd type="none" w="med" len="med"/>
                    </a:lnR>
                  </a:tcPr>
                </a:tc>
                <a:tc>
                  <a:txBody>
                    <a:bodyPr/>
                    <a:lstStyle/>
                    <a:p>
                      <a:endParaRPr lang="en-US" sz="1600" dirty="0"/>
                    </a:p>
                  </a:txBody>
                  <a:tcPr>
                    <a:lnL w="12700" cap="flat" cmpd="sng" algn="ctr">
                      <a:no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8939136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Refining threats </a:t>
            </a:r>
            <a:endParaRPr lang="en-US" dirty="0"/>
          </a:p>
        </p:txBody>
      </p:sp>
      <p:sp>
        <p:nvSpPr>
          <p:cNvPr id="3" name="Segnaposto data 2"/>
          <p:cNvSpPr>
            <a:spLocks noGrp="1"/>
          </p:cNvSpPr>
          <p:nvPr>
            <p:ph type="dt" sz="half" idx="10"/>
          </p:nvPr>
        </p:nvSpPr>
        <p:spPr/>
        <p:txBody>
          <a:bodyPr/>
          <a:lstStyle/>
          <a:p>
            <a:pPr>
              <a:defRPr/>
            </a:pPr>
            <a:fld id="{E5668643-9C86-C548-B522-0A6986DCB2A9}" type="datetime1">
              <a:rPr lang="en-US" smtClean="0"/>
              <a:t>10/26/2016</a:t>
            </a:fld>
            <a:endParaRPr lang="en-US" dirty="0"/>
          </a:p>
        </p:txBody>
      </p:sp>
      <p:sp>
        <p:nvSpPr>
          <p:cNvPr id="4" name="Segnaposto numero diapositiva 3"/>
          <p:cNvSpPr>
            <a:spLocks noGrp="1"/>
          </p:cNvSpPr>
          <p:nvPr>
            <p:ph type="sldNum" sz="quarter" idx="12"/>
          </p:nvPr>
        </p:nvSpPr>
        <p:spPr/>
        <p:txBody>
          <a:bodyPr/>
          <a:lstStyle/>
          <a:p>
            <a:pPr>
              <a:defRPr/>
            </a:pPr>
            <a:fld id="{D2F5EA00-024C-4507-B47F-C81905FE6EF6}" type="slidenum">
              <a:rPr lang="en-US" smtClean="0"/>
              <a:pPr>
                <a:defRPr/>
              </a:pPr>
              <a:t>9</a:t>
            </a:fld>
            <a:endParaRPr lang="en-US" dirty="0"/>
          </a:p>
        </p:txBody>
      </p:sp>
      <p:graphicFrame>
        <p:nvGraphicFramePr>
          <p:cNvPr id="5" name="Tabella 4"/>
          <p:cNvGraphicFramePr>
            <a:graphicFrameLocks noGrp="1"/>
          </p:cNvGraphicFramePr>
          <p:nvPr>
            <p:extLst>
              <p:ext uri="{D42A27DB-BD31-4B8C-83A1-F6EECF244321}">
                <p14:modId xmlns:p14="http://schemas.microsoft.com/office/powerpoint/2010/main" val="2437129740"/>
              </p:ext>
            </p:extLst>
          </p:nvPr>
        </p:nvGraphicFramePr>
        <p:xfrm>
          <a:off x="467544" y="1911590"/>
          <a:ext cx="8280920" cy="2606054"/>
        </p:xfrm>
        <a:graphic>
          <a:graphicData uri="http://schemas.openxmlformats.org/drawingml/2006/table">
            <a:tbl>
              <a:tblPr firstRow="1" bandRow="1">
                <a:tableStyleId>{17292A2E-F333-43FB-9621-5CBBE7FDCDCB}</a:tableStyleId>
              </a:tblPr>
              <a:tblGrid>
                <a:gridCol w="1731040">
                  <a:extLst>
                    <a:ext uri="{9D8B030D-6E8A-4147-A177-3AD203B41FA5}">
                      <a16:colId xmlns:a16="http://schemas.microsoft.com/office/drawing/2014/main" xmlns="" val="20000"/>
                    </a:ext>
                  </a:extLst>
                </a:gridCol>
                <a:gridCol w="3274940">
                  <a:extLst>
                    <a:ext uri="{9D8B030D-6E8A-4147-A177-3AD203B41FA5}">
                      <a16:colId xmlns:a16="http://schemas.microsoft.com/office/drawing/2014/main" xmlns="" val="20001"/>
                    </a:ext>
                  </a:extLst>
                </a:gridCol>
                <a:gridCol w="3274940">
                  <a:extLst>
                    <a:ext uri="{9D8B030D-6E8A-4147-A177-3AD203B41FA5}">
                      <a16:colId xmlns:a16="http://schemas.microsoft.com/office/drawing/2014/main" xmlns="" val="20002"/>
                    </a:ext>
                  </a:extLst>
                </a:gridCol>
              </a:tblGrid>
              <a:tr h="322054">
                <a:tc>
                  <a:txBody>
                    <a:bodyPr/>
                    <a:lstStyle/>
                    <a:p>
                      <a:r>
                        <a:rPr lang="en-US" dirty="0" smtClean="0"/>
                        <a:t>DFD Element</a:t>
                      </a:r>
                      <a:endParaRPr lang="en-US" dirty="0"/>
                    </a:p>
                  </a:txBody>
                  <a:tcPr>
                    <a:solidFill>
                      <a:schemeClr val="bg2">
                        <a:lumMod val="75000"/>
                      </a:schemeClr>
                    </a:solidFill>
                  </a:tcPr>
                </a:tc>
                <a:tc>
                  <a:txBody>
                    <a:bodyPr/>
                    <a:lstStyle/>
                    <a:p>
                      <a:r>
                        <a:rPr lang="en-US" sz="1800" b="1" kern="1200" dirty="0" smtClean="0">
                          <a:solidFill>
                            <a:schemeClr val="bg1"/>
                          </a:solidFill>
                          <a:latin typeface="+mn-lt"/>
                          <a:ea typeface="+mn-ea"/>
                          <a:cs typeface="+mn-cs"/>
                        </a:rPr>
                        <a:t>Threat Type</a:t>
                      </a:r>
                      <a:endParaRPr lang="en-US" sz="1800" b="1" kern="1200" dirty="0">
                        <a:solidFill>
                          <a:schemeClr val="bg1"/>
                        </a:solidFill>
                        <a:latin typeface="+mn-lt"/>
                        <a:ea typeface="+mn-ea"/>
                        <a:cs typeface="+mn-cs"/>
                      </a:endParaRPr>
                    </a:p>
                  </a:txBody>
                  <a:tcPr>
                    <a:solidFill>
                      <a:schemeClr val="bg2">
                        <a:lumMod val="75000"/>
                      </a:schemeClr>
                    </a:solidFill>
                  </a:tcPr>
                </a:tc>
                <a:tc>
                  <a:txBody>
                    <a:bodyPr/>
                    <a:lstStyle/>
                    <a:p>
                      <a:r>
                        <a:rPr lang="en-US" sz="1800" b="1" kern="1200" dirty="0" smtClean="0">
                          <a:solidFill>
                            <a:schemeClr val="bg1"/>
                          </a:solidFill>
                          <a:latin typeface="+mn-lt"/>
                          <a:ea typeface="+mn-ea"/>
                          <a:cs typeface="+mn-cs"/>
                        </a:rPr>
                        <a:t>Specific Threat</a:t>
                      </a:r>
                      <a:r>
                        <a:rPr lang="en-US" sz="1800" b="1" kern="1200" baseline="0" dirty="0" smtClean="0">
                          <a:solidFill>
                            <a:schemeClr val="bg1"/>
                          </a:solidFill>
                          <a:latin typeface="+mn-lt"/>
                          <a:ea typeface="+mn-ea"/>
                          <a:cs typeface="+mn-cs"/>
                        </a:rPr>
                        <a:t> </a:t>
                      </a:r>
                      <a:endParaRPr lang="en-US" sz="1800" b="1" kern="1200" dirty="0">
                        <a:solidFill>
                          <a:schemeClr val="bg1"/>
                        </a:solidFill>
                        <a:latin typeface="+mn-lt"/>
                        <a:ea typeface="+mn-ea"/>
                        <a:cs typeface="+mn-cs"/>
                      </a:endParaRPr>
                    </a:p>
                  </a:txBody>
                  <a:tcPr>
                    <a:solidFill>
                      <a:schemeClr val="bg2">
                        <a:lumMod val="75000"/>
                      </a:schemeClr>
                    </a:solidFill>
                  </a:tcPr>
                </a:tc>
                <a:extLst>
                  <a:ext uri="{0D108BD9-81ED-4DB2-BD59-A6C34878D82A}">
                    <a16:rowId xmlns:a16="http://schemas.microsoft.com/office/drawing/2014/main" xmlns="" val="10000"/>
                  </a:ext>
                </a:extLst>
              </a:tr>
              <a:tr h="502934">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xmlns="" val="10001"/>
                  </a:ext>
                </a:extLst>
              </a:tr>
              <a:tr h="322054">
                <a:tc>
                  <a:txBody>
                    <a:bodyPr/>
                    <a:lstStyle/>
                    <a:p>
                      <a:endParaRPr lang="en-US"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xmlns="" val="10002"/>
                  </a:ext>
                </a:extLst>
              </a:tr>
              <a:tr h="322054">
                <a:tc>
                  <a:txBody>
                    <a:bodyPr/>
                    <a:lstStyle/>
                    <a:p>
                      <a:endParaRPr lang="en-US"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xmlns="" val="10003"/>
                  </a:ext>
                </a:extLst>
              </a:tr>
              <a:tr h="322054">
                <a:tc>
                  <a:txBody>
                    <a:bodyPr/>
                    <a:lstStyle/>
                    <a:p>
                      <a:endParaRPr lang="en-US"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xmlns="" val="10004"/>
                  </a:ext>
                </a:extLst>
              </a:tr>
              <a:tr h="322054">
                <a:tc>
                  <a:txBody>
                    <a:bodyPr/>
                    <a:lstStyle/>
                    <a:p>
                      <a:endParaRPr lang="en-US"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462183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035.4.0.7"/>
  <p:tag name="PPTVERSION" val="14"/>
  <p:tag name="TPOS" val="6"/>
</p:tagLst>
</file>

<file path=ppt/theme/theme1.xml><?xml version="1.0" encoding="utf-8"?>
<a:theme xmlns:a="http://schemas.openxmlformats.org/drawingml/2006/main" name="UOS divider slide design">
  <a:themeElements>
    <a:clrScheme name="Custom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 divider slide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34"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34" charset="0"/>
            <a:ea typeface="ＭＳ Ｐゴシック" pitchFamily="16" charset="-128"/>
          </a:defRPr>
        </a:defPPr>
      </a:lstStyle>
    </a:lnDef>
    <a:txDef>
      <a:spPr>
        <a:noFill/>
      </a:spPr>
      <a:bodyPr wrap="square" rtlCol="0">
        <a:spAutoFit/>
      </a:bodyPr>
      <a:lstStyle>
        <a:defPPr>
          <a:defRPr sz="2000" dirty="0" smtClean="0">
            <a:latin typeface="+mn-lt"/>
          </a:defRPr>
        </a:defPPr>
      </a:lstStyle>
    </a:txDef>
  </a:objectDefaults>
  <a:extraClrSchemeLst>
    <a:extraClrScheme>
      <a:clrScheme name="UOS divider slide design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uos_ppt__template_electronics</Template>
  <TotalTime>48299</TotalTime>
  <Words>723</Words>
  <Application>Microsoft Office PowerPoint</Application>
  <PresentationFormat>On-screen Show (4:3)</PresentationFormat>
  <Paragraphs>209</Paragraphs>
  <Slides>29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ＭＳ Ｐゴシック</vt:lpstr>
      <vt:lpstr>Arial</vt:lpstr>
      <vt:lpstr>Georgia</vt:lpstr>
      <vt:lpstr>Lucida Sans</vt:lpstr>
      <vt:lpstr>Open Sans</vt:lpstr>
      <vt:lpstr>Open Sans Semibold</vt:lpstr>
      <vt:lpstr>Webdings</vt:lpstr>
      <vt:lpstr>UOS divider slide design</vt:lpstr>
      <vt:lpstr>STRIDE Exercise  Dr Md Sadek Ferdous</vt:lpstr>
      <vt:lpstr>Exercise</vt:lpstr>
      <vt:lpstr>Famebook Social Network </vt:lpstr>
      <vt:lpstr>DFD A Social Network</vt:lpstr>
      <vt:lpstr>Identify Threats</vt:lpstr>
      <vt:lpstr>Map STRIDE to DFD Element Types</vt:lpstr>
      <vt:lpstr>Map STRIDE to DFD Elements</vt:lpstr>
      <vt:lpstr>Map STRIDE to DFD Elements</vt:lpstr>
      <vt:lpstr>Refining threats </vt:lpstr>
      <vt:lpstr>Spoofing an External Entity or Process</vt:lpstr>
      <vt:lpstr>Tampering with a Process</vt:lpstr>
      <vt:lpstr>Tampering with a Data Flow</vt:lpstr>
      <vt:lpstr>Tampering with a Data Store</vt:lpstr>
      <vt:lpstr>Repudiation </vt:lpstr>
      <vt:lpstr>Information Disclosure of a Process</vt:lpstr>
      <vt:lpstr>Information Disclosure of a Data Flow</vt:lpstr>
      <vt:lpstr>Information Disclosure of a Data Store</vt:lpstr>
      <vt:lpstr>DoS against a Process</vt:lpstr>
      <vt:lpstr>DoS against a Data Flow</vt:lpstr>
      <vt:lpstr>DoS against a Data Store</vt:lpstr>
      <vt:lpstr>Elevation of Privilege</vt:lpstr>
      <vt:lpstr>Plan for Mitigations</vt:lpstr>
      <vt:lpstr>Plan for Mitigations</vt:lpstr>
      <vt:lpstr>Standard Mitigations</vt:lpstr>
      <vt:lpstr>Standard Mitigations</vt:lpstr>
      <vt:lpstr>Standard Mitigations</vt:lpstr>
      <vt:lpstr>Standard Mitigations</vt:lpstr>
      <vt:lpstr>Standard Mitigations</vt:lpstr>
      <vt:lpstr>Standard Mitigations</vt:lpstr>
    </vt:vector>
  </TitlesOfParts>
  <Company>University of Southampton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presentation title goes here.</dc:title>
  <dc:creator>sep</dc:creator>
  <cp:lastModifiedBy>user</cp:lastModifiedBy>
  <cp:revision>1473</cp:revision>
  <dcterms:created xsi:type="dcterms:W3CDTF">2008-01-25T10:32:18Z</dcterms:created>
  <dcterms:modified xsi:type="dcterms:W3CDTF">2016-10-26T14:46:32Z</dcterms:modified>
</cp:coreProperties>
</file>